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57" r:id="rId3"/>
    <p:sldId id="276" r:id="rId4"/>
    <p:sldId id="817" r:id="rId5"/>
    <p:sldId id="281" r:id="rId6"/>
    <p:sldId id="277" r:id="rId7"/>
    <p:sldId id="286" r:id="rId8"/>
    <p:sldId id="847" r:id="rId9"/>
    <p:sldId id="283" r:id="rId10"/>
    <p:sldId id="278" r:id="rId11"/>
    <p:sldId id="279" r:id="rId12"/>
    <p:sldId id="821" r:id="rId13"/>
    <p:sldId id="849" r:id="rId14"/>
    <p:sldId id="826" r:id="rId15"/>
    <p:sldId id="827" r:id="rId16"/>
    <p:sldId id="848" r:id="rId17"/>
    <p:sldId id="805" r:id="rId18"/>
    <p:sldId id="806" r:id="rId19"/>
    <p:sldId id="807" r:id="rId20"/>
    <p:sldId id="808" r:id="rId21"/>
    <p:sldId id="809" r:id="rId22"/>
    <p:sldId id="810" r:id="rId23"/>
    <p:sldId id="811" r:id="rId24"/>
    <p:sldId id="813" r:id="rId25"/>
    <p:sldId id="814" r:id="rId26"/>
    <p:sldId id="815" r:id="rId27"/>
    <p:sldId id="812" r:id="rId28"/>
    <p:sldId id="850" r:id="rId29"/>
    <p:sldId id="828" r:id="rId30"/>
    <p:sldId id="892" r:id="rId31"/>
    <p:sldId id="862" r:id="rId32"/>
    <p:sldId id="863" r:id="rId33"/>
    <p:sldId id="832" r:id="rId34"/>
    <p:sldId id="833" r:id="rId35"/>
    <p:sldId id="834" r:id="rId36"/>
    <p:sldId id="835" r:id="rId37"/>
    <p:sldId id="837" r:id="rId38"/>
    <p:sldId id="838" r:id="rId39"/>
    <p:sldId id="839" r:id="rId40"/>
    <p:sldId id="840" r:id="rId41"/>
    <p:sldId id="896" r:id="rId42"/>
    <p:sldId id="864" r:id="rId43"/>
    <p:sldId id="836" r:id="rId44"/>
    <p:sldId id="843" r:id="rId45"/>
    <p:sldId id="844" r:id="rId46"/>
    <p:sldId id="845" r:id="rId47"/>
    <p:sldId id="842" r:id="rId48"/>
    <p:sldId id="894" r:id="rId49"/>
    <p:sldId id="865" r:id="rId50"/>
    <p:sldId id="893" r:id="rId51"/>
    <p:sldId id="851" r:id="rId52"/>
    <p:sldId id="869" r:id="rId53"/>
    <p:sldId id="870" r:id="rId54"/>
    <p:sldId id="871" r:id="rId55"/>
    <p:sldId id="872" r:id="rId56"/>
    <p:sldId id="873" r:id="rId57"/>
    <p:sldId id="874" r:id="rId58"/>
    <p:sldId id="875" r:id="rId59"/>
    <p:sldId id="876" r:id="rId60"/>
    <p:sldId id="877" r:id="rId61"/>
    <p:sldId id="878" r:id="rId62"/>
    <p:sldId id="879" r:id="rId63"/>
    <p:sldId id="880" r:id="rId64"/>
    <p:sldId id="881" r:id="rId65"/>
    <p:sldId id="882" r:id="rId66"/>
    <p:sldId id="883" r:id="rId67"/>
    <p:sldId id="884" r:id="rId68"/>
    <p:sldId id="888" r:id="rId69"/>
    <p:sldId id="895" r:id="rId70"/>
    <p:sldId id="852" r:id="rId71"/>
    <p:sldId id="889" r:id="rId72"/>
    <p:sldId id="890" r:id="rId73"/>
    <p:sldId id="891" r:id="rId74"/>
    <p:sldId id="920" r:id="rId75"/>
    <p:sldId id="919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861" r:id="rId86"/>
    <p:sldId id="855" r:id="rId87"/>
    <p:sldId id="916" r:id="rId88"/>
    <p:sldId id="917" r:id="rId89"/>
    <p:sldId id="918" r:id="rId90"/>
    <p:sldId id="909" r:id="rId91"/>
    <p:sldId id="910" r:id="rId92"/>
    <p:sldId id="911" r:id="rId93"/>
    <p:sldId id="900" r:id="rId94"/>
    <p:sldId id="901" r:id="rId95"/>
    <p:sldId id="902" r:id="rId96"/>
    <p:sldId id="903" r:id="rId97"/>
    <p:sldId id="904" r:id="rId98"/>
    <p:sldId id="905" r:id="rId99"/>
    <p:sldId id="906" r:id="rId100"/>
    <p:sldId id="912" r:id="rId101"/>
    <p:sldId id="907" r:id="rId102"/>
    <p:sldId id="908" r:id="rId103"/>
    <p:sldId id="913" r:id="rId104"/>
    <p:sldId id="914" r:id="rId105"/>
    <p:sldId id="921" r:id="rId106"/>
    <p:sldId id="922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-86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9CBE7A12-13DB-E9F6-35BF-F7AEE5BA01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548B482-CF43-5CE6-C553-27B3782247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FB87C-F4D9-48AC-9883-1B8E542E86E1}" type="datetimeFigureOut">
              <a:rPr lang="en-IN" smtClean="0"/>
              <a:pPr/>
              <a:t>03-11-2025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9C49F3F-0B4E-3821-4048-05D19FA45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6E0D841-ECB6-82C5-5479-4D151A099F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24032-B0E4-4677-955C-7F673B8BB3E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421267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16479-82AB-4FF9-B0D1-B76E41343178}" type="datetimeFigureOut">
              <a:rPr lang="en-IN" smtClean="0"/>
              <a:pPr/>
              <a:t>03-11-2025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DF938-603E-48BF-87A4-4FA0FA43073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0083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Reference: Ref: https://www.tutorialspoint.com/design_and_analysis_of_algorithms/design_and_analysis_of_algorithms_dijkstras_shortest_path_algorithm.htm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DF938-603E-48BF-87A4-4FA0FA430730}" type="slidenum">
              <a:rPr lang="en-IN" smtClean="0"/>
              <a:pPr/>
              <a:t>74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1384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AA650-93BD-45A4-89D2-C0A12CC6EF6A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0974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892B605-4B17-4648-B954-C3FA6132122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101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A08EFAC-5F08-4FBE-A41A-1B74ABB15A6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102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D8D7F4A-3D16-43D1-BA08-1536ED76701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ABFB938-DCE6-4BE1-BE8A-03558EE1FEA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41CC541-08A2-4E8E-8041-8E057DBB926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32AA650-93BD-45A4-89D2-C0A12CC6EF6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AA650-93BD-45A4-89D2-C0A12CC6EF6A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376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AA650-93BD-45A4-89D2-C0A12CC6EF6A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041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AA650-93BD-45A4-89D2-C0A12CC6EF6A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0746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AA650-93BD-45A4-89D2-C0A12CC6EF6A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392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8F082B-20B1-FD6C-AD6E-2E05D5245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C13CC3C-A3CF-DA90-A71C-58864ACBA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F53819D-FFD4-03C9-C41C-6AB278842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1025" y="6572387"/>
            <a:ext cx="4114800" cy="365125"/>
          </a:xfrm>
        </p:spPr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</p:spTree>
    <p:extLst>
      <p:ext uri="{BB962C8B-B14F-4D97-AF65-F5344CB8AC3E}">
        <p14:creationId xmlns="" xmlns:p14="http://schemas.microsoft.com/office/powerpoint/2010/main" val="9013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2ED9FE-CD45-195F-2597-014B23D1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AF04EA8-75BB-03F4-2B43-125C7433C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1FA60E-55A1-801A-761D-D8C6332DC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DF73-E6B4-4795-B04C-6678BBD1A295}" type="datetime1">
              <a:rPr lang="en-IN" smtClean="0"/>
              <a:pPr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2804A7-7CE8-0DD4-F9F2-BD284748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5892D71-8FA4-3A2F-1023-23F0EEFB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5DDD-9A4B-47FE-B434-279AA5D64D2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1481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E59FB35-14C3-244E-DC00-4FBCF6116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FF0F9F5-55B4-C0D0-F83C-0DAABDC83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1B1370A-6097-3DAE-70E3-B8DD6955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D647-C6BA-4395-8BF5-2ECA1BD6C930}" type="datetime1">
              <a:rPr lang="en-IN" smtClean="0"/>
              <a:pPr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2446BB9-02F4-7F62-CEF5-D12F963D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334F3B-DFFC-3FFC-7884-D2E50F2CA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5DDD-9A4B-47FE-B434-279AA5D64D2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3453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B6EE72-F2F7-5FB0-8DF7-BBA169EA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E6C160F-8290-C824-A44B-20622AEF7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636A-BFAF-4D22-9F0B-A21B0112F2A6}" type="datetime1">
              <a:rPr lang="en-IN" smtClean="0"/>
              <a:pPr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975E76-47F7-852E-0E2D-2AC135656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4097" y="6527936"/>
            <a:ext cx="4114800" cy="365125"/>
          </a:xfrm>
        </p:spPr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69A80D-2653-3993-59AD-10E7CB41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5DDD-9A4B-47FE-B434-279AA5D64D2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322857D4-FFE1-6548-476D-04E6665A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680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D3AA5B-4C6E-572F-ED54-567DE4F84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7D5DEF-901C-3D2A-127A-EBC03AE9F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850B78-1438-1EA5-F465-BFBC017D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EB9A-452E-4198-9287-8E256BDD4005}" type="datetime1">
              <a:rPr lang="en-IN" smtClean="0"/>
              <a:pPr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0EAF6E8-49CF-C69B-5090-64F07D7B5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FDBB677-FF69-153B-EB13-A7C46236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5DDD-9A4B-47FE-B434-279AA5D64D2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7058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1D9CB1-F4DD-D98B-6E82-B82C74D1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F689B9-7887-62A6-B585-C5E199135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E7D7C4E-045C-F0FC-6503-135DFC717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D71C582-2837-C4FE-6F0F-B9E7033A8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1194-FE28-4354-B395-C1629AF24248}" type="datetime1">
              <a:rPr lang="en-IN" smtClean="0"/>
              <a:pPr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245366D-4E01-384F-30F9-78E7F831D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036C3A3-B821-81C0-02FA-99184BAF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5DDD-9A4B-47FE-B434-279AA5D64D2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4184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7E4934-2B60-7104-63C7-ADFAEB71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8CCC40-658B-C6CF-1BD0-5D322AEF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51AD563-6058-6366-0DD4-0A660A715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FBD638-7E45-ADD0-E00B-C0E70F722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9E77C57-3365-93CB-E288-A127B1406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B8F7671-F94A-C059-2B1F-BCCC4CE9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3D93-4A7F-40CE-B32D-68F414F8BE20}" type="datetime1">
              <a:rPr lang="en-IN" smtClean="0"/>
              <a:pPr/>
              <a:t>03-11-2025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BF31B14-B6B5-7D4C-A5C5-4397D04E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45990A4-74EF-3778-5F18-4EC1B247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5DDD-9A4B-47FE-B434-279AA5D64D2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5986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6F5ABD-F08C-6B1B-62D6-7E2384CC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BD362FB-145E-0456-3A5D-00DC7946E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1AB9-7EF6-49D0-BE6C-9D07DC1EC677}" type="datetime1">
              <a:rPr lang="en-IN" smtClean="0"/>
              <a:pPr/>
              <a:t>03-11-2025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0B8E836-E126-5C55-A2E8-EFA360BB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1E002AC-06B9-32E0-E9C5-8AACB0A5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5DDD-9A4B-47FE-B434-279AA5D64D2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8933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60A11B8-E838-FD1F-4D6D-C8D952B23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54A3-7FFD-4265-AA8A-DFD92F573FE8}" type="datetime1">
              <a:rPr lang="en-IN" smtClean="0"/>
              <a:pPr/>
              <a:t>03-11-2025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1756769-B391-D941-784F-30EF3448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8616AAC-347E-99C6-6A50-1DFFC8DD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5DDD-9A4B-47FE-B434-279AA5D64D2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177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8E84D9-1016-CC13-3086-07929408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7B2E82-0C56-53DF-9DA2-CBCD073E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6FBDE3-F81F-0695-379A-D499199A9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E29A473-8A94-FA3C-7C55-0C3BA495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0B16-4773-4713-9265-D084FD97DF08}" type="datetime1">
              <a:rPr lang="en-IN" smtClean="0"/>
              <a:pPr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6BB2F07-DCCF-FCFE-A945-F7E9C228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CF7B76C-0086-54D7-C60E-62260095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5DDD-9A4B-47FE-B434-279AA5D64D2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0108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4F1E81-80DB-E93D-A557-CFB5F0D9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BA13F97-9112-B058-7200-77A4252FF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86738C-F6E0-95EA-FFE4-18C90DA21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814A39A-C539-5EF3-C3A9-5097CE564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BEFAF-A920-43C7-9AF4-7F287BE7307D}" type="datetime1">
              <a:rPr lang="en-IN" smtClean="0"/>
              <a:pPr/>
              <a:t>03-11-2025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79A6395-F6B6-68D0-E339-B832A9F9E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F22C794-5A0E-4D74-6D8F-8F082055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5DDD-9A4B-47FE-B434-279AA5D64D2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5745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2529DBB-192C-E649-73E5-381E750F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ACE6AE2-7C99-16E4-44E3-0F24D109A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54496D-8F66-D595-45AA-7510BF73C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9C757-509A-411A-8BD4-1009B9BAF98C}" type="datetime1">
              <a:rPr lang="en-IN" smtClean="0"/>
              <a:pPr/>
              <a:t>03-11-2025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8EC23B3-D7B4-1AB1-F2CF-69E2E7ACC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DVN  Siva Kumar, Asst Prof, CSE Dept, GITAM Hyd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646969B-E2B2-A544-8BA3-AD79102D1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15DDD-9A4B-47FE-B434-279AA5D64D2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3059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mplilearn.com/tutorials/data-structure-tutorial/what-is-an-algorith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6BCCCD-DA00-DE24-0905-9E9BE9368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CSEN2001</a:t>
            </a:r>
            <a:r>
              <a:rPr lang="en-IN" sz="3600" b="1" dirty="0"/>
              <a:t/>
            </a:r>
            <a:br>
              <a:rPr lang="en-IN" sz="3600" b="1" dirty="0"/>
            </a:br>
            <a:r>
              <a:rPr lang="en-IN" sz="4400" b="1" dirty="0"/>
              <a:t>Data Structures</a:t>
            </a:r>
            <a:r>
              <a:rPr lang="en-IN" sz="7300" b="1" dirty="0"/>
              <a:t/>
            </a:r>
            <a:br>
              <a:rPr lang="en-IN" sz="7300" b="1" dirty="0"/>
            </a:br>
            <a:r>
              <a:rPr lang="en-IN" sz="6700" b="1" dirty="0"/>
              <a:t>Module 5: Graphs</a:t>
            </a:r>
            <a:endParaRPr lang="en-IN" sz="5300" b="1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62CF9C1-E094-44B7-1C61-53C0A4BBF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811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 err="1"/>
              <a:t>Dr.</a:t>
            </a:r>
            <a:r>
              <a:rPr lang="en-IN" b="1" dirty="0"/>
              <a:t> D.V.N. Siva Kumar</a:t>
            </a:r>
          </a:p>
          <a:p>
            <a:r>
              <a:rPr lang="en-IN" dirty="0"/>
              <a:t>Assistant Professor</a:t>
            </a:r>
          </a:p>
          <a:p>
            <a:r>
              <a:rPr lang="en-IN" dirty="0"/>
              <a:t>CSE Department</a:t>
            </a:r>
          </a:p>
          <a:p>
            <a:r>
              <a:rPr lang="en-IN" dirty="0"/>
              <a:t>GITAM University, Hyderabad Campus</a:t>
            </a:r>
          </a:p>
          <a:p>
            <a:r>
              <a:rPr lang="en-IN" b="1" dirty="0"/>
              <a:t>Email: vdonthu@gitam.edu</a:t>
            </a:r>
          </a:p>
        </p:txBody>
      </p:sp>
    </p:spTree>
    <p:extLst>
      <p:ext uri="{BB962C8B-B14F-4D97-AF65-F5344CB8AC3E}">
        <p14:creationId xmlns="" xmlns:p14="http://schemas.microsoft.com/office/powerpoint/2010/main" val="424618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>
            <a:extLst>
              <a:ext uri="{FF2B5EF4-FFF2-40B4-BE49-F238E27FC236}">
                <a16:creationId xmlns="" xmlns:a16="http://schemas.microsoft.com/office/drawing/2014/main" id="{8CDAC70D-97E6-F2CD-88D9-38290B1C4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Weighted graphs</a:t>
            </a:r>
          </a:p>
        </p:txBody>
      </p:sp>
      <p:sp>
        <p:nvSpPr>
          <p:cNvPr id="731139" name="Rectangle 3">
            <a:extLst>
              <a:ext uri="{FF2B5EF4-FFF2-40B4-BE49-F238E27FC236}">
                <a16:creationId xmlns="" xmlns:a16="http://schemas.microsoft.com/office/drawing/2014/main" id="{596588C8-5CCC-323E-DD99-72AF77FA59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 b="1">
                <a:solidFill>
                  <a:srgbClr val="262626"/>
                </a:solidFill>
              </a:rPr>
              <a:t>weight</a:t>
            </a:r>
            <a:r>
              <a:rPr lang="en-US" altLang="en-US">
                <a:solidFill>
                  <a:srgbClr val="262626"/>
                </a:solidFill>
              </a:rPr>
              <a:t>: Cost associated with a given edge.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Some graphs have weighted edges, and some are unweighted.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Edges in an unweighted graph can be thought of as having equal weight (e.g. all 0, or all 1, etc.)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Most graphs do not allow negative weights.</a:t>
            </a:r>
          </a:p>
          <a:p>
            <a:pPr lvl="1"/>
            <a:endParaRPr lang="en-US" altLang="en-US" sz="1200">
              <a:solidFill>
                <a:srgbClr val="404040"/>
              </a:solidFill>
            </a:endParaRPr>
          </a:p>
          <a:p>
            <a:r>
              <a:rPr lang="en-US" altLang="en-US" i="1">
                <a:solidFill>
                  <a:srgbClr val="262626"/>
                </a:solidFill>
              </a:rPr>
              <a:t>example</a:t>
            </a:r>
            <a:r>
              <a:rPr lang="en-US" altLang="en-US">
                <a:solidFill>
                  <a:srgbClr val="262626"/>
                </a:solidFill>
              </a:rPr>
              <a:t>: graph of airline flights, weighted by miles between cities:</a:t>
            </a:r>
          </a:p>
        </p:txBody>
      </p:sp>
      <p:grpSp>
        <p:nvGrpSpPr>
          <p:cNvPr id="731171" name="Group 35">
            <a:extLst>
              <a:ext uri="{FF2B5EF4-FFF2-40B4-BE49-F238E27FC236}">
                <a16:creationId xmlns="" xmlns:a16="http://schemas.microsoft.com/office/drawing/2014/main" id="{63E94310-DD96-350B-708A-9FEC2F361404}"/>
              </a:ext>
            </a:extLst>
          </p:cNvPr>
          <p:cNvGrpSpPr>
            <a:grpSpLocks/>
          </p:cNvGrpSpPr>
          <p:nvPr/>
        </p:nvGrpSpPr>
        <p:grpSpPr bwMode="auto">
          <a:xfrm>
            <a:off x="2286001" y="4016376"/>
            <a:ext cx="7489825" cy="2384425"/>
            <a:chOff x="480" y="2530"/>
            <a:chExt cx="4718" cy="1502"/>
          </a:xfrm>
        </p:grpSpPr>
        <p:sp>
          <p:nvSpPr>
            <p:cNvPr id="731141" name="Oval 5">
              <a:extLst>
                <a:ext uri="{FF2B5EF4-FFF2-40B4-BE49-F238E27FC236}">
                  <a16:creationId xmlns="" xmlns:a16="http://schemas.microsoft.com/office/drawing/2014/main" id="{AB61380F-9447-7087-27A9-E352C3BF7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40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ORD</a:t>
              </a:r>
            </a:p>
          </p:txBody>
        </p:sp>
        <p:sp>
          <p:nvSpPr>
            <p:cNvPr id="731142" name="Oval 6">
              <a:extLst>
                <a:ext uri="{FF2B5EF4-FFF2-40B4-BE49-F238E27FC236}">
                  <a16:creationId xmlns="" xmlns:a16="http://schemas.microsoft.com/office/drawing/2014/main" id="{DC41CAF8-0A28-626E-E996-1DA1653F9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542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PVD</a:t>
              </a:r>
            </a:p>
          </p:txBody>
        </p:sp>
        <p:sp>
          <p:nvSpPr>
            <p:cNvPr id="731143" name="Oval 7">
              <a:extLst>
                <a:ext uri="{FF2B5EF4-FFF2-40B4-BE49-F238E27FC236}">
                  <a16:creationId xmlns="" xmlns:a16="http://schemas.microsoft.com/office/drawing/2014/main" id="{1D67026B-A721-4C56-FA73-E51B20055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3744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MIA</a:t>
              </a:r>
            </a:p>
          </p:txBody>
        </p:sp>
        <p:sp>
          <p:nvSpPr>
            <p:cNvPr id="731144" name="Oval 8">
              <a:extLst>
                <a:ext uri="{FF2B5EF4-FFF2-40B4-BE49-F238E27FC236}">
                  <a16:creationId xmlns="" xmlns:a16="http://schemas.microsoft.com/office/drawing/2014/main" id="{77851669-BDBC-9FCE-057D-F445AE525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2" y="3594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DFW</a:t>
              </a:r>
            </a:p>
          </p:txBody>
        </p:sp>
        <p:sp>
          <p:nvSpPr>
            <p:cNvPr id="731145" name="Oval 9">
              <a:extLst>
                <a:ext uri="{FF2B5EF4-FFF2-40B4-BE49-F238E27FC236}">
                  <a16:creationId xmlns="" xmlns:a16="http://schemas.microsoft.com/office/drawing/2014/main" id="{970F62D6-8852-05E4-A90E-13C090BE9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784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SFO</a:t>
              </a:r>
            </a:p>
          </p:txBody>
        </p:sp>
        <p:sp>
          <p:nvSpPr>
            <p:cNvPr id="731146" name="Oval 10">
              <a:extLst>
                <a:ext uri="{FF2B5EF4-FFF2-40B4-BE49-F238E27FC236}">
                  <a16:creationId xmlns="" xmlns:a16="http://schemas.microsoft.com/office/drawing/2014/main" id="{6324B0DE-CD2D-C5CE-6433-0E2C2253C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504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LAX</a:t>
              </a:r>
            </a:p>
          </p:txBody>
        </p:sp>
        <p:sp>
          <p:nvSpPr>
            <p:cNvPr id="731147" name="Oval 11">
              <a:extLst>
                <a:ext uri="{FF2B5EF4-FFF2-40B4-BE49-F238E27FC236}">
                  <a16:creationId xmlns="" xmlns:a16="http://schemas.microsoft.com/office/drawing/2014/main" id="{B705A872-377E-751B-949F-E4E8B9B73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3024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LGA</a:t>
              </a:r>
            </a:p>
          </p:txBody>
        </p:sp>
        <p:sp>
          <p:nvSpPr>
            <p:cNvPr id="731148" name="Oval 12">
              <a:extLst>
                <a:ext uri="{FF2B5EF4-FFF2-40B4-BE49-F238E27FC236}">
                  <a16:creationId xmlns="" xmlns:a16="http://schemas.microsoft.com/office/drawing/2014/main" id="{C57E8EA5-ACF4-51DE-D35C-CB72287D9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360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HNL</a:t>
              </a:r>
            </a:p>
          </p:txBody>
        </p:sp>
        <p:cxnSp>
          <p:nvCxnSpPr>
            <p:cNvPr id="731149" name="AutoShape 13">
              <a:extLst>
                <a:ext uri="{FF2B5EF4-FFF2-40B4-BE49-F238E27FC236}">
                  <a16:creationId xmlns="" xmlns:a16="http://schemas.microsoft.com/office/drawing/2014/main" id="{3BF53F2D-1EC0-02AF-8DC7-E819907A44F4}"/>
                </a:ext>
              </a:extLst>
            </p:cNvPr>
            <p:cNvCxnSpPr>
              <a:cxnSpLocks noChangeShapeType="1"/>
              <a:stCxn id="731145" idx="6"/>
              <a:endCxn id="731141" idx="2"/>
            </p:cNvCxnSpPr>
            <p:nvPr/>
          </p:nvCxnSpPr>
          <p:spPr bwMode="auto">
            <a:xfrm flipV="1">
              <a:off x="2228" y="2784"/>
              <a:ext cx="790" cy="1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150" name="AutoShape 14">
              <a:extLst>
                <a:ext uri="{FF2B5EF4-FFF2-40B4-BE49-F238E27FC236}">
                  <a16:creationId xmlns="" xmlns:a16="http://schemas.microsoft.com/office/drawing/2014/main" id="{10FD62D1-5E5C-5416-4FAB-9037C83AE657}"/>
                </a:ext>
              </a:extLst>
            </p:cNvPr>
            <p:cNvCxnSpPr>
              <a:cxnSpLocks noChangeShapeType="1"/>
              <a:stCxn id="731144" idx="0"/>
              <a:endCxn id="731141" idx="4"/>
            </p:cNvCxnSpPr>
            <p:nvPr/>
          </p:nvCxnSpPr>
          <p:spPr bwMode="auto">
            <a:xfrm flipV="1">
              <a:off x="3137" y="2934"/>
              <a:ext cx="182" cy="65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151" name="AutoShape 15">
              <a:extLst>
                <a:ext uri="{FF2B5EF4-FFF2-40B4-BE49-F238E27FC236}">
                  <a16:creationId xmlns="" xmlns:a16="http://schemas.microsoft.com/office/drawing/2014/main" id="{2B9A4497-3641-07E3-6C4F-02049AAFD28D}"/>
                </a:ext>
              </a:extLst>
            </p:cNvPr>
            <p:cNvCxnSpPr>
              <a:cxnSpLocks noChangeShapeType="1"/>
              <a:stCxn id="731144" idx="7"/>
              <a:endCxn id="731147" idx="3"/>
            </p:cNvCxnSpPr>
            <p:nvPr/>
          </p:nvCxnSpPr>
          <p:spPr bwMode="auto">
            <a:xfrm flipV="1">
              <a:off x="3346" y="3276"/>
              <a:ext cx="758" cy="35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152" name="AutoShape 16">
              <a:extLst>
                <a:ext uri="{FF2B5EF4-FFF2-40B4-BE49-F238E27FC236}">
                  <a16:creationId xmlns="" xmlns:a16="http://schemas.microsoft.com/office/drawing/2014/main" id="{98D02032-DAB2-392D-7B42-CC420660F475}"/>
                </a:ext>
              </a:extLst>
            </p:cNvPr>
            <p:cNvCxnSpPr>
              <a:cxnSpLocks noChangeShapeType="1"/>
              <a:stCxn id="731147" idx="0"/>
              <a:endCxn id="731142" idx="3"/>
            </p:cNvCxnSpPr>
            <p:nvPr/>
          </p:nvCxnSpPr>
          <p:spPr bwMode="auto">
            <a:xfrm flipV="1">
              <a:off x="4313" y="2794"/>
              <a:ext cx="381" cy="2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153" name="AutoShape 17">
              <a:extLst>
                <a:ext uri="{FF2B5EF4-FFF2-40B4-BE49-F238E27FC236}">
                  <a16:creationId xmlns="" xmlns:a16="http://schemas.microsoft.com/office/drawing/2014/main" id="{9DA96630-4FA9-79D8-C677-0B11DFFCE9E4}"/>
                </a:ext>
              </a:extLst>
            </p:cNvPr>
            <p:cNvCxnSpPr>
              <a:cxnSpLocks noChangeShapeType="1"/>
              <a:stCxn id="731141" idx="6"/>
              <a:endCxn id="731142" idx="2"/>
            </p:cNvCxnSpPr>
            <p:nvPr/>
          </p:nvCxnSpPr>
          <p:spPr bwMode="auto">
            <a:xfrm flipV="1">
              <a:off x="3620" y="2686"/>
              <a:ext cx="982" cy="9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154" name="AutoShape 18">
              <a:extLst>
                <a:ext uri="{FF2B5EF4-FFF2-40B4-BE49-F238E27FC236}">
                  <a16:creationId xmlns="" xmlns:a16="http://schemas.microsoft.com/office/drawing/2014/main" id="{4A5DE5FF-CA39-0E08-F78D-81937A5F3F03}"/>
                </a:ext>
              </a:extLst>
            </p:cNvPr>
            <p:cNvCxnSpPr>
              <a:cxnSpLocks noChangeShapeType="1"/>
              <a:stCxn id="731148" idx="6"/>
              <a:endCxn id="731146" idx="2"/>
            </p:cNvCxnSpPr>
            <p:nvPr/>
          </p:nvCxnSpPr>
          <p:spPr bwMode="auto">
            <a:xfrm>
              <a:off x="1076" y="3504"/>
              <a:ext cx="646" cy="1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155" name="AutoShape 19">
              <a:extLst>
                <a:ext uri="{FF2B5EF4-FFF2-40B4-BE49-F238E27FC236}">
                  <a16:creationId xmlns="" xmlns:a16="http://schemas.microsoft.com/office/drawing/2014/main" id="{DB9BD88E-44CB-15FE-FA37-5A7B338DAFC4}"/>
                </a:ext>
              </a:extLst>
            </p:cNvPr>
            <p:cNvCxnSpPr>
              <a:cxnSpLocks noChangeShapeType="1"/>
              <a:stCxn id="731145" idx="4"/>
              <a:endCxn id="731146" idx="0"/>
            </p:cNvCxnSpPr>
            <p:nvPr/>
          </p:nvCxnSpPr>
          <p:spPr bwMode="auto">
            <a:xfrm>
              <a:off x="1927" y="3078"/>
              <a:ext cx="96" cy="42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156" name="AutoShape 20">
              <a:extLst>
                <a:ext uri="{FF2B5EF4-FFF2-40B4-BE49-F238E27FC236}">
                  <a16:creationId xmlns="" xmlns:a16="http://schemas.microsoft.com/office/drawing/2014/main" id="{2156607C-B6DD-07C2-ED37-A407D518BE45}"/>
                </a:ext>
              </a:extLst>
            </p:cNvPr>
            <p:cNvCxnSpPr>
              <a:cxnSpLocks noChangeShapeType="1"/>
              <a:stCxn id="731147" idx="4"/>
              <a:endCxn id="731143" idx="0"/>
            </p:cNvCxnSpPr>
            <p:nvPr/>
          </p:nvCxnSpPr>
          <p:spPr bwMode="auto">
            <a:xfrm>
              <a:off x="4313" y="3318"/>
              <a:ext cx="432" cy="42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157" name="AutoShape 21">
              <a:extLst>
                <a:ext uri="{FF2B5EF4-FFF2-40B4-BE49-F238E27FC236}">
                  <a16:creationId xmlns="" xmlns:a16="http://schemas.microsoft.com/office/drawing/2014/main" id="{8AFE3B53-AE49-5783-397B-E4DA6CB14331}"/>
                </a:ext>
              </a:extLst>
            </p:cNvPr>
            <p:cNvCxnSpPr>
              <a:cxnSpLocks noChangeShapeType="1"/>
              <a:endCxn id="731144" idx="6"/>
            </p:cNvCxnSpPr>
            <p:nvPr/>
          </p:nvCxnSpPr>
          <p:spPr bwMode="auto">
            <a:xfrm flipH="1" flipV="1">
              <a:off x="3438" y="3738"/>
              <a:ext cx="1006" cy="1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158" name="AutoShape 22">
              <a:extLst>
                <a:ext uri="{FF2B5EF4-FFF2-40B4-BE49-F238E27FC236}">
                  <a16:creationId xmlns="" xmlns:a16="http://schemas.microsoft.com/office/drawing/2014/main" id="{39840991-02B9-16B6-6FFF-4C45F40A470E}"/>
                </a:ext>
              </a:extLst>
            </p:cNvPr>
            <p:cNvCxnSpPr>
              <a:cxnSpLocks noChangeShapeType="1"/>
              <a:stCxn id="731146" idx="6"/>
              <a:endCxn id="731144" idx="2"/>
            </p:cNvCxnSpPr>
            <p:nvPr/>
          </p:nvCxnSpPr>
          <p:spPr bwMode="auto">
            <a:xfrm>
              <a:off x="2324" y="3648"/>
              <a:ext cx="512" cy="9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159" name="AutoShape 23">
              <a:extLst>
                <a:ext uri="{FF2B5EF4-FFF2-40B4-BE49-F238E27FC236}">
                  <a16:creationId xmlns="" xmlns:a16="http://schemas.microsoft.com/office/drawing/2014/main" id="{944738CD-29CC-B6F9-F2C4-B074D78AEA03}"/>
                </a:ext>
              </a:extLst>
            </p:cNvPr>
            <p:cNvCxnSpPr>
              <a:cxnSpLocks noChangeShapeType="1"/>
              <a:stCxn id="731146" idx="7"/>
              <a:endCxn id="731141" idx="3"/>
            </p:cNvCxnSpPr>
            <p:nvPr/>
          </p:nvCxnSpPr>
          <p:spPr bwMode="auto">
            <a:xfrm flipV="1">
              <a:off x="2232" y="2892"/>
              <a:ext cx="878" cy="64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1160" name="Text Box 24">
              <a:extLst>
                <a:ext uri="{FF2B5EF4-FFF2-40B4-BE49-F238E27FC236}">
                  <a16:creationId xmlns="" xmlns:a16="http://schemas.microsoft.com/office/drawing/2014/main" id="{E5DBE822-8664-BB3D-2014-02FF52989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47285">
              <a:off x="3850" y="2530"/>
              <a:ext cx="3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anose="020F0502020204030204" pitchFamily="34" charset="0"/>
                  <a:ea typeface="ＭＳ Ｐゴシック" panose="020B0600070205080204" pitchFamily="34" charset="-128"/>
                </a:rPr>
                <a:t>849</a:t>
              </a:r>
            </a:p>
          </p:txBody>
        </p:sp>
        <p:sp>
          <p:nvSpPr>
            <p:cNvPr id="731161" name="Text Box 25">
              <a:extLst>
                <a:ext uri="{FF2B5EF4-FFF2-40B4-BE49-F238E27FC236}">
                  <a16:creationId xmlns="" xmlns:a16="http://schemas.microsoft.com/office/drawing/2014/main" id="{D33977DC-741A-B5A5-6DCA-3BD15CED6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662247">
              <a:off x="3011" y="2996"/>
              <a:ext cx="3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anose="020F0502020204030204" pitchFamily="34" charset="0"/>
                  <a:ea typeface="ＭＳ Ｐゴシック" panose="020B0600070205080204" pitchFamily="34" charset="-128"/>
                </a:rPr>
                <a:t>802</a:t>
              </a:r>
            </a:p>
          </p:txBody>
        </p:sp>
        <p:sp>
          <p:nvSpPr>
            <p:cNvPr id="731162" name="Text Box 26">
              <a:extLst>
                <a:ext uri="{FF2B5EF4-FFF2-40B4-BE49-F238E27FC236}">
                  <a16:creationId xmlns="" xmlns:a16="http://schemas.microsoft.com/office/drawing/2014/main" id="{5481FFCD-1506-A9EC-F3E1-6955142266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544869">
              <a:off x="3447" y="3254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anose="020F0502020204030204" pitchFamily="34" charset="0"/>
                  <a:ea typeface="ＭＳ Ｐゴシック" panose="020B0600070205080204" pitchFamily="34" charset="-128"/>
                </a:rPr>
                <a:t>1387</a:t>
              </a:r>
            </a:p>
          </p:txBody>
        </p:sp>
        <p:sp>
          <p:nvSpPr>
            <p:cNvPr id="731163" name="Text Box 27">
              <a:extLst>
                <a:ext uri="{FF2B5EF4-FFF2-40B4-BE49-F238E27FC236}">
                  <a16:creationId xmlns="" xmlns:a16="http://schemas.microsoft.com/office/drawing/2014/main" id="{1C3926D3-6E1F-BED6-9FFA-BCB553012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136302">
              <a:off x="2304" y="3105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anose="020F0502020204030204" pitchFamily="34" charset="0"/>
                  <a:ea typeface="ＭＳ Ｐゴシック" panose="020B0600070205080204" pitchFamily="34" charset="-128"/>
                </a:rPr>
                <a:t>1743</a:t>
              </a:r>
            </a:p>
          </p:txBody>
        </p:sp>
        <p:sp>
          <p:nvSpPr>
            <p:cNvPr id="731164" name="Text Box 28">
              <a:extLst>
                <a:ext uri="{FF2B5EF4-FFF2-40B4-BE49-F238E27FC236}">
                  <a16:creationId xmlns="" xmlns:a16="http://schemas.microsoft.com/office/drawing/2014/main" id="{D12D5F85-37FB-EB95-C2F5-E4D6405B4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689345">
              <a:off x="2378" y="2640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anose="020F0502020204030204" pitchFamily="34" charset="0"/>
                  <a:ea typeface="ＭＳ Ｐゴシック" panose="020B0600070205080204" pitchFamily="34" charset="-128"/>
                </a:rPr>
                <a:t>1843</a:t>
              </a:r>
            </a:p>
          </p:txBody>
        </p:sp>
        <p:sp>
          <p:nvSpPr>
            <p:cNvPr id="731165" name="Text Box 29">
              <a:extLst>
                <a:ext uri="{FF2B5EF4-FFF2-40B4-BE49-F238E27FC236}">
                  <a16:creationId xmlns="" xmlns:a16="http://schemas.microsoft.com/office/drawing/2014/main" id="{49E73B87-60CB-582B-0E58-76AB778BF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626382">
              <a:off x="4463" y="3400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anose="020F0502020204030204" pitchFamily="34" charset="0"/>
                  <a:ea typeface="ＭＳ Ｐゴシック" panose="020B0600070205080204" pitchFamily="34" charset="-128"/>
                </a:rPr>
                <a:t>1099</a:t>
              </a:r>
            </a:p>
          </p:txBody>
        </p:sp>
        <p:sp>
          <p:nvSpPr>
            <p:cNvPr id="731166" name="Text Box 30">
              <a:extLst>
                <a:ext uri="{FF2B5EF4-FFF2-40B4-BE49-F238E27FC236}">
                  <a16:creationId xmlns="" xmlns:a16="http://schemas.microsoft.com/office/drawing/2014/main" id="{767AE7A4-336A-66F8-B96E-925A90A67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65849">
              <a:off x="3792" y="3590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anose="020F0502020204030204" pitchFamily="34" charset="0"/>
                  <a:ea typeface="ＭＳ Ｐゴシック" panose="020B0600070205080204" pitchFamily="34" charset="-128"/>
                </a:rPr>
                <a:t>1120</a:t>
              </a:r>
            </a:p>
          </p:txBody>
        </p:sp>
        <p:sp>
          <p:nvSpPr>
            <p:cNvPr id="731167" name="Text Box 31">
              <a:extLst>
                <a:ext uri="{FF2B5EF4-FFF2-40B4-BE49-F238E27FC236}">
                  <a16:creationId xmlns="" xmlns:a16="http://schemas.microsoft.com/office/drawing/2014/main" id="{EFFA4868-2B6A-2A49-2296-8ED56A844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695916">
              <a:off x="2408" y="3476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anose="020F0502020204030204" pitchFamily="34" charset="0"/>
                  <a:ea typeface="ＭＳ Ｐゴシック" panose="020B0600070205080204" pitchFamily="34" charset="-128"/>
                </a:rPr>
                <a:t>1233</a:t>
              </a:r>
            </a:p>
          </p:txBody>
        </p:sp>
        <p:sp>
          <p:nvSpPr>
            <p:cNvPr id="731168" name="Text Box 32">
              <a:extLst>
                <a:ext uri="{FF2B5EF4-FFF2-40B4-BE49-F238E27FC236}">
                  <a16:creationId xmlns="" xmlns:a16="http://schemas.microsoft.com/office/drawing/2014/main" id="{133CF912-3D72-4C1F-ED2E-3307FB234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4665015">
              <a:off x="1917" y="3193"/>
              <a:ext cx="3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anose="020F0502020204030204" pitchFamily="34" charset="0"/>
                  <a:ea typeface="ＭＳ Ｐゴシック" panose="020B0600070205080204" pitchFamily="34" charset="-128"/>
                </a:rPr>
                <a:t>337</a:t>
              </a:r>
            </a:p>
          </p:txBody>
        </p:sp>
        <p:sp>
          <p:nvSpPr>
            <p:cNvPr id="731169" name="Text Box 33">
              <a:extLst>
                <a:ext uri="{FF2B5EF4-FFF2-40B4-BE49-F238E27FC236}">
                  <a16:creationId xmlns="" xmlns:a16="http://schemas.microsoft.com/office/drawing/2014/main" id="{98C7B019-79AE-1DE0-5496-72EA6520A8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832501">
              <a:off x="1244" y="3360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anose="020F0502020204030204" pitchFamily="34" charset="0"/>
                  <a:ea typeface="ＭＳ Ｐゴシック" panose="020B0600070205080204" pitchFamily="34" charset="-128"/>
                </a:rPr>
                <a:t>2555</a:t>
              </a:r>
            </a:p>
          </p:txBody>
        </p:sp>
        <p:sp>
          <p:nvSpPr>
            <p:cNvPr id="731170" name="Text Box 34">
              <a:extLst>
                <a:ext uri="{FF2B5EF4-FFF2-40B4-BE49-F238E27FC236}">
                  <a16:creationId xmlns="" xmlns:a16="http://schemas.microsoft.com/office/drawing/2014/main" id="{62AF5C18-D8D8-C52B-4F19-70F641826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891667">
              <a:off x="4288" y="2727"/>
              <a:ext cx="3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anose="020F0502020204030204" pitchFamily="34" charset="0"/>
                  <a:ea typeface="ＭＳ Ｐゴシック" panose="020B0600070205080204" pitchFamily="34" charset="-128"/>
                </a:rPr>
                <a:t>142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114425" y="900113"/>
            <a:ext cx="905827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u="sng" dirty="0" smtClean="0"/>
              <a:t>Time Complexity:</a:t>
            </a:r>
          </a:p>
          <a:p>
            <a:endParaRPr lang="en-IN" dirty="0" smtClean="0"/>
          </a:p>
          <a:p>
            <a:r>
              <a:rPr lang="en-US" sz="3200" dirty="0" smtClean="0"/>
              <a:t>The time complexity for topological sort is </a:t>
            </a:r>
            <a:r>
              <a:rPr lang="en-US" sz="3200" b="1" dirty="0" smtClean="0"/>
              <a:t>O(V + E), </a:t>
            </a:r>
            <a:r>
              <a:rPr lang="en-US" sz="3200" dirty="0" smtClean="0"/>
              <a:t>where V is the number of vertices and E is the number of edges in the graph.</a:t>
            </a:r>
            <a:endParaRPr lang="en-US" sz="32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486960" y="287496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2"/>
          <p:cNvSpPr/>
          <p:nvPr/>
        </p:nvSpPr>
        <p:spPr>
          <a:xfrm>
            <a:off x="11155680" y="6429960"/>
            <a:ext cx="87372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AA87FE5-0D25-4EA8-8AE9-32AF7250E645}" type="slidenum"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101</a:t>
            </a:fld>
            <a:endParaRPr lang="en-US" sz="1800" b="0" strike="noStrike" spc="-1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88800" y="752040"/>
            <a:ext cx="11414160" cy="360"/>
            <a:chOff x="388800" y="752040"/>
            <a:chExt cx="11414160" cy="360"/>
          </a:xfrm>
        </p:grpSpPr>
        <p:sp>
          <p:nvSpPr>
            <p:cNvPr id="201" name="Line 4"/>
            <p:cNvSpPr/>
            <p:nvPr/>
          </p:nvSpPr>
          <p:spPr>
            <a:xfrm>
              <a:off x="388800" y="752040"/>
              <a:ext cx="5760720" cy="360"/>
            </a:xfrm>
            <a:prstGeom prst="line">
              <a:avLst/>
            </a:prstGeom>
            <a:ln w="507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2" name="Line 5"/>
            <p:cNvSpPr/>
            <p:nvPr/>
          </p:nvSpPr>
          <p:spPr>
            <a:xfrm>
              <a:off x="6042240" y="752040"/>
              <a:ext cx="5760720" cy="360"/>
            </a:xfrm>
            <a:prstGeom prst="line">
              <a:avLst/>
            </a:prstGeom>
            <a:ln w="1908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3" name="CustomShape 6"/>
          <p:cNvSpPr/>
          <p:nvPr/>
        </p:nvSpPr>
        <p:spPr>
          <a:xfrm>
            <a:off x="304920" y="111960"/>
            <a:ext cx="11485080" cy="6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5000"/>
              </a:lnSpc>
            </a:pPr>
            <a:r>
              <a:rPr lang="en-US" sz="4000" b="0" strike="noStrike" spc="-35">
                <a:solidFill>
                  <a:srgbClr val="000000"/>
                </a:solidFill>
                <a:latin typeface="Calibri Light"/>
                <a:ea typeface="DejaVu Sans"/>
              </a:rPr>
              <a:t>Applications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324000" y="803520"/>
            <a:ext cx="11485080" cy="534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8"/>
          <p:cNvSpPr/>
          <p:nvPr/>
        </p:nvSpPr>
        <p:spPr>
          <a:xfrm>
            <a:off x="584640" y="1116720"/>
            <a:ext cx="10279440" cy="23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600" b="1" i="1" u="sng" strike="noStrike" spc="-1" dirty="0" smtClean="0">
                <a:solidFill>
                  <a:srgbClr val="000000"/>
                </a:solidFill>
                <a:uFillTx/>
                <a:latin typeface="Arial"/>
                <a:ea typeface="DejaVu Sans"/>
              </a:rPr>
              <a:t>1 </a:t>
            </a:r>
            <a:r>
              <a:rPr lang="en-US" sz="2600" b="1" i="1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Build Systems</a:t>
            </a:r>
            <a:r>
              <a:rPr lang="en-US" sz="2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6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IDEs:  </a:t>
            </a:r>
            <a:endParaRPr lang="en-US" sz="2600" b="0" strike="noStrike" spc="-1" dirty="0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have various IDE’s like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Ecllipse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,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Netbeans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etc. We  have </a:t>
            </a:r>
            <a:r>
              <a:rPr lang="en-US" sz="2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to build 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project which has many libraries dependent on each</a:t>
            </a:r>
            <a:endParaRPr lang="en-US" sz="2600" b="0" strike="noStrike" spc="-1" dirty="0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other then IDE uses Topological Sort to decide which library  to </a:t>
            </a:r>
            <a:endParaRPr lang="en-US" sz="2600" b="0" strike="noStrike" spc="-1" dirty="0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include or build first.</a:t>
            </a:r>
            <a:endParaRPr lang="en-US" sz="26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2600" b="0" strike="noStrike" spc="-1" dirty="0">
              <a:latin typeface="Arial"/>
            </a:endParaRPr>
          </a:p>
        </p:txBody>
      </p:sp>
      <p:sp>
        <p:nvSpPr>
          <p:cNvPr id="207" name="CustomShape 9"/>
          <p:cNvSpPr/>
          <p:nvPr/>
        </p:nvSpPr>
        <p:spPr>
          <a:xfrm>
            <a:off x="640080" y="3749040"/>
            <a:ext cx="11059920" cy="156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600" b="1" i="1" u="sng" strike="noStrike" spc="-1" dirty="0" smtClean="0">
                <a:solidFill>
                  <a:srgbClr val="000000"/>
                </a:solidFill>
                <a:uFillTx/>
                <a:latin typeface="Arial"/>
                <a:ea typeface="DejaVu Sans"/>
              </a:rPr>
              <a:t>2 Advanced-Packaging </a:t>
            </a:r>
            <a:r>
              <a:rPr lang="en-US" sz="2600" b="1" i="1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Tool(apt-get) :</a:t>
            </a:r>
            <a:endParaRPr lang="en-US" sz="2600" b="0" strike="noStrike" spc="-1" dirty="0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 Linux apt-get is used to install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softwares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the system. The command </a:t>
            </a:r>
            <a:endParaRPr lang="en-US" sz="2600" b="0" strike="noStrike" spc="-1" dirty="0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“apt-get install VLC” is used. It is the way in Linux to install  and remove </a:t>
            </a:r>
            <a:endParaRPr lang="en-US" sz="2600" b="0" strike="noStrike" spc="-1" dirty="0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softwares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486960" y="287496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2"/>
          <p:cNvSpPr/>
          <p:nvPr/>
        </p:nvSpPr>
        <p:spPr>
          <a:xfrm>
            <a:off x="11155680" y="6429960"/>
            <a:ext cx="87372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6F8DC60-E843-4EE6-9021-E23762EDFFE4}" type="slidenum"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102</a:t>
            </a:fld>
            <a:endParaRPr lang="en-US" sz="1800" b="0" strike="noStrike" spc="-1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88800" y="752040"/>
            <a:ext cx="11414160" cy="360"/>
            <a:chOff x="388800" y="752040"/>
            <a:chExt cx="11414160" cy="360"/>
          </a:xfrm>
        </p:grpSpPr>
        <p:sp>
          <p:nvSpPr>
            <p:cNvPr id="211" name="Line 4"/>
            <p:cNvSpPr/>
            <p:nvPr/>
          </p:nvSpPr>
          <p:spPr>
            <a:xfrm>
              <a:off x="388800" y="752040"/>
              <a:ext cx="5760720" cy="360"/>
            </a:xfrm>
            <a:prstGeom prst="line">
              <a:avLst/>
            </a:prstGeom>
            <a:ln w="507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" name="Line 5"/>
            <p:cNvSpPr/>
            <p:nvPr/>
          </p:nvSpPr>
          <p:spPr>
            <a:xfrm>
              <a:off x="6042240" y="752040"/>
              <a:ext cx="5760720" cy="360"/>
            </a:xfrm>
            <a:prstGeom prst="line">
              <a:avLst/>
            </a:prstGeom>
            <a:ln w="1908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CustomShape 6"/>
          <p:cNvSpPr/>
          <p:nvPr/>
        </p:nvSpPr>
        <p:spPr>
          <a:xfrm>
            <a:off x="304920" y="111960"/>
            <a:ext cx="11485080" cy="6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5000"/>
              </a:lnSpc>
            </a:pPr>
            <a:r>
              <a:rPr lang="en-US" sz="4000" b="0" strike="noStrike" spc="-35" dirty="0">
                <a:solidFill>
                  <a:srgbClr val="000000"/>
                </a:solidFill>
                <a:latin typeface="Calibri Light"/>
                <a:ea typeface="DejaVu Sans"/>
              </a:rPr>
              <a:t>Contd...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24000" y="803520"/>
            <a:ext cx="11485080" cy="534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8"/>
          <p:cNvSpPr/>
          <p:nvPr/>
        </p:nvSpPr>
        <p:spPr>
          <a:xfrm>
            <a:off x="584640" y="1116720"/>
            <a:ext cx="10279440" cy="19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600" b="1" i="1" u="sng" strike="noStrike" spc="-1" dirty="0" smtClean="0">
                <a:solidFill>
                  <a:srgbClr val="000000"/>
                </a:solidFill>
                <a:uFillTx/>
                <a:latin typeface="Arial"/>
                <a:ea typeface="DejaVu Sans"/>
              </a:rPr>
              <a:t>3 Task </a:t>
            </a:r>
            <a:r>
              <a:rPr lang="en-US" sz="2600" b="1" i="1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Scheduling</a:t>
            </a:r>
            <a:r>
              <a:rPr lang="en-US" sz="2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:  </a:t>
            </a:r>
            <a:endParaRPr lang="en-US" sz="2600" b="0" strike="noStrike" spc="-1" dirty="0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Topological Sort is helpful in scheduling interdependent task to know which </a:t>
            </a: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rask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should proceed which one. </a:t>
            </a:r>
            <a:endParaRPr lang="en-US" sz="26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2600" b="0" strike="noStrike" spc="-1" dirty="0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640080" y="3749040"/>
            <a:ext cx="11635920" cy="19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600" b="1" i="1" u="sng" strike="noStrike" spc="-1" dirty="0" smtClean="0">
                <a:solidFill>
                  <a:srgbClr val="000000"/>
                </a:solidFill>
                <a:uFillTx/>
                <a:latin typeface="Arial"/>
                <a:ea typeface="DejaVu Sans"/>
              </a:rPr>
              <a:t>4 </a:t>
            </a:r>
            <a:r>
              <a:rPr lang="en-US" sz="2600" b="1" i="1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Pre- Requisite Problems:</a:t>
            </a:r>
            <a:endParaRPr lang="en-US" sz="2600" b="0" strike="noStrike" spc="-1" dirty="0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often come across situations where we need to finish one job in order to </a:t>
            </a:r>
            <a:endParaRPr lang="en-US" sz="2600" b="0" strike="noStrike" spc="-1" dirty="0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proceed the next one. For ex, In University structure, we need to complete </a:t>
            </a:r>
            <a:endParaRPr lang="en-US" sz="2600" b="0" strike="noStrike" spc="-1" dirty="0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basic Algorithm course to study an Advance Algorithm course. So, there </a:t>
            </a:r>
            <a:endParaRPr lang="en-US" sz="2600" b="0" strike="noStrike" spc="-1" dirty="0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exist a pre- requisite and we can know this by doing a topological sort on all. 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5338" y="1039813"/>
            <a:ext cx="105156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4400" b="1" dirty="0" smtClean="0"/>
              <a:t>Definition: </a:t>
            </a:r>
          </a:p>
          <a:p>
            <a:r>
              <a:rPr lang="en-IN" sz="4400" dirty="0" smtClean="0"/>
              <a:t>E</a:t>
            </a:r>
            <a:r>
              <a:rPr lang="en-US" sz="4400" i="1" dirty="0" smtClean="0"/>
              <a:t>very vertex in a complete graph is adjacent to all other vertices.</a:t>
            </a:r>
          </a:p>
          <a:p>
            <a:r>
              <a:rPr lang="en-US" sz="4400" i="1" dirty="0" smtClean="0"/>
              <a:t> A complete graph is denoted by the symbol </a:t>
            </a:r>
            <a:r>
              <a:rPr lang="en-US" sz="4400" b="1" i="1" dirty="0" err="1" smtClean="0"/>
              <a:t>K_n</a:t>
            </a:r>
            <a:r>
              <a:rPr lang="en-US" sz="4400" i="1" dirty="0" smtClean="0"/>
              <a:t>, where </a:t>
            </a:r>
            <a:r>
              <a:rPr lang="en-US" sz="4400" b="1" i="1" dirty="0" smtClean="0"/>
              <a:t>n</a:t>
            </a:r>
            <a:r>
              <a:rPr lang="en-US" sz="4400" i="1" dirty="0" smtClean="0"/>
              <a:t> is the number of vertices in the graph. </a:t>
            </a:r>
          </a:p>
          <a:p>
            <a:pPr>
              <a:buNone/>
            </a:pPr>
            <a:endParaRPr lang="en-US" sz="4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8187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b="1" dirty="0" smtClean="0"/>
              <a:t>Complete Graph</a:t>
            </a:r>
            <a:endParaRPr lang="en-US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157413" y="5472114"/>
            <a:ext cx="637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Example of complete graph with 5 </a:t>
            </a:r>
            <a:r>
              <a:rPr lang="en-IN" dirty="0" err="1" smtClean="0"/>
              <a:t>verticests</a:t>
            </a:r>
            <a:r>
              <a:rPr lang="en-IN" dirty="0" smtClean="0"/>
              <a:t> </a:t>
            </a:r>
            <a:r>
              <a:rPr lang="en-IN" dirty="0" smtClean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31050" y="4357688"/>
            <a:ext cx="4570413" cy="223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b="1" dirty="0" smtClean="0"/>
              <a:t>Connectedness:</a:t>
            </a:r>
            <a:r>
              <a:rPr lang="en-US" dirty="0" smtClean="0"/>
              <a:t> A complete graph is a connected graph, which means that there exists a path between any two vertices in the graph.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 smtClean="0"/>
              <a:t>Count of edges:</a:t>
            </a:r>
            <a:r>
              <a:rPr lang="en-US" dirty="0" smtClean="0"/>
              <a:t> </a:t>
            </a:r>
            <a:r>
              <a:rPr lang="en-US" b="1" dirty="0" smtClean="0"/>
              <a:t>Every vertex in a complete graph has a degree (n-1), </a:t>
            </a:r>
            <a:r>
              <a:rPr lang="en-US" dirty="0" smtClean="0"/>
              <a:t>where n is the number of vertices in the graph.                                                       </a:t>
            </a:r>
            <a:r>
              <a:rPr lang="en-US" b="1" dirty="0" smtClean="0"/>
              <a:t>So total edges are n*(n-1)/2.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 smtClean="0"/>
              <a:t>Symmetry:</a:t>
            </a:r>
            <a:r>
              <a:rPr lang="en-US" dirty="0" smtClean="0"/>
              <a:t> Every edge in a complete graph is symmetric with each other, meaning that it is un-directed and connects two vertices in the same way.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 smtClean="0"/>
              <a:t>Transitivity: </a:t>
            </a:r>
            <a:r>
              <a:rPr lang="en-US" dirty="0" smtClean="0"/>
              <a:t>A complete graph is a transitive graph, which means that if vertex A is connected to vertex B and vertex B is connected to vertex C, then vertex A is also connected to vertex C.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b="1" dirty="0" smtClean="0"/>
              <a:t>Regularity:</a:t>
            </a:r>
            <a:r>
              <a:rPr lang="en-US" dirty="0" smtClean="0"/>
              <a:t> A complete graph is a regular graph, meaning that every vertex has the same degree.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 smtClean="0"/>
              <a:t>Characteristics of Complete Graph</a:t>
            </a:r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8C29D560-3E4C-834E-09C3-D1A65C24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Time complexity of the Kruskal algorithm is </a:t>
            </a:r>
            <a:r>
              <a:rPr lang="en-IN" b="1" dirty="0" smtClean="0"/>
              <a:t>O(E </a:t>
            </a:r>
            <a:r>
              <a:rPr lang="en-IN" b="1" dirty="0" err="1" smtClean="0"/>
              <a:t>logE</a:t>
            </a:r>
            <a:r>
              <a:rPr lang="en-IN" b="1" dirty="0"/>
              <a:t>) or O(V </a:t>
            </a:r>
            <a:r>
              <a:rPr lang="en-IN" b="1" dirty="0" err="1"/>
              <a:t>logV</a:t>
            </a:r>
            <a:r>
              <a:rPr lang="en-IN" b="1" dirty="0"/>
              <a:t>).</a:t>
            </a:r>
          </a:p>
          <a:p>
            <a:r>
              <a:rPr lang="en-IN" dirty="0"/>
              <a:t>Time complexity of Prim's algorithm is </a:t>
            </a:r>
            <a:r>
              <a:rPr lang="en-IN" b="1" dirty="0"/>
              <a:t>O(V</a:t>
            </a:r>
            <a:r>
              <a:rPr lang="en-IN" b="1" baseline="30000" dirty="0"/>
              <a:t>2</a:t>
            </a:r>
            <a:r>
              <a:rPr lang="en-IN" b="1" dirty="0"/>
              <a:t>). But if Fibonacci heaps </a:t>
            </a:r>
            <a:r>
              <a:rPr lang="en-IN" dirty="0"/>
              <a:t>are used, the prim’s algorithm’s time complexity can be improved to </a:t>
            </a:r>
            <a:r>
              <a:rPr lang="en-IN" b="1" dirty="0"/>
              <a:t>O(E log V)</a:t>
            </a:r>
          </a:p>
          <a:p>
            <a:r>
              <a:rPr lang="en-IN" b="1" dirty="0"/>
              <a:t>Kruskal’s and Prim’s algorithm </a:t>
            </a:r>
            <a:r>
              <a:rPr lang="en-IN" dirty="0"/>
              <a:t>works well on undirected graph. </a:t>
            </a:r>
            <a:endParaRPr lang="en-IN" b="1" dirty="0"/>
          </a:p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E7D10E3-580F-3ABA-D678-B3DC75EE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3247A76-12B6-F883-E446-7FB14E5C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Time Complexity of Spanning Trees using Kruskal’s and Prim’s  Algorithm</a:t>
            </a:r>
          </a:p>
        </p:txBody>
      </p:sp>
    </p:spTree>
    <p:extLst>
      <p:ext uri="{BB962C8B-B14F-4D97-AF65-F5344CB8AC3E}">
        <p14:creationId xmlns:p14="http://schemas.microsoft.com/office/powerpoint/2010/main" xmlns="" val="230106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08A339-6327-A193-6AE0-89B86613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17FFC0-90DD-DFE6-981E-084B095C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</a:rPr>
              <a:t>Ellis Horowitz,  Sartaj Sahni, Susan Anderson Feed, Fundamentals of Data Structures in C,  Universities Press (India) Ltd.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Amiya Kumar Rath, Alok </a:t>
            </a:r>
            <a:r>
              <a:rPr lang="en-US" dirty="0" err="1">
                <a:latin typeface="Arial" panose="020B0604020202020204" pitchFamily="34" charset="0"/>
              </a:rPr>
              <a:t>kumar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Jagadev</a:t>
            </a:r>
            <a:r>
              <a:rPr lang="en-US" dirty="0">
                <a:latin typeface="Arial" panose="020B0604020202020204" pitchFamily="34" charset="0"/>
              </a:rPr>
              <a:t>, “Data Structures Using C”, 2</a:t>
            </a:r>
            <a:r>
              <a:rPr lang="en-US" baseline="30000" dirty="0">
                <a:latin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</a:rPr>
              <a:t> edition, SCITECH</a:t>
            </a:r>
            <a:endParaRPr lang="en-US" dirty="0">
              <a:effectLst/>
              <a:latin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</a:rPr>
              <a:t>B. A. </a:t>
            </a:r>
            <a:r>
              <a:rPr lang="en-US" dirty="0" err="1">
                <a:effectLst/>
                <a:latin typeface="Arial" panose="020B0604020202020204" pitchFamily="34" charset="0"/>
              </a:rPr>
              <a:t>Forouzan</a:t>
            </a:r>
            <a:r>
              <a:rPr lang="en-US" dirty="0">
                <a:effectLst/>
                <a:latin typeface="Arial" panose="020B0604020202020204" pitchFamily="34" charset="0"/>
              </a:rPr>
              <a:t> and R. F. </a:t>
            </a:r>
            <a:r>
              <a:rPr lang="en-US" dirty="0" err="1">
                <a:effectLst/>
                <a:latin typeface="Arial" panose="020B0604020202020204" pitchFamily="34" charset="0"/>
              </a:rPr>
              <a:t>Gilberg</a:t>
            </a:r>
            <a:r>
              <a:rPr lang="en-US" dirty="0">
                <a:effectLst/>
                <a:latin typeface="Arial" panose="020B0604020202020204" pitchFamily="34" charset="0"/>
              </a:rPr>
              <a:t>, Computer Science: A Structured Programming Approach Using C, 3/e, Cengage Learning, Third Edition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Arial" panose="020B0604020202020204" pitchFamily="34" charset="0"/>
              </a:rPr>
              <a:t>Online </a:t>
            </a:r>
            <a:r>
              <a:rPr lang="en-US" dirty="0">
                <a:latin typeface="Arial" panose="020B0604020202020204" pitchFamily="34" charset="0"/>
              </a:rPr>
              <a:t>sources: </a:t>
            </a:r>
            <a:r>
              <a:rPr lang="en-US" dirty="0" err="1">
                <a:latin typeface="Arial" panose="020B0604020202020204" pitchFamily="34" charset="0"/>
              </a:rPr>
              <a:t>GeeksforGeeks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Tutorialpoint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JavatPoint</a:t>
            </a:r>
            <a:r>
              <a:rPr lang="en-US" dirty="0">
                <a:latin typeface="Arial" panose="020B0604020202020204" pitchFamily="34" charset="0"/>
              </a:rPr>
              <a:t>, etc</a:t>
            </a:r>
            <a:r>
              <a:rPr lang="en-US" dirty="0" smtClean="0">
                <a:latin typeface="Arial" panose="020B0604020202020204" pitchFamily="34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Arial" panose="020B0604020202020204" pitchFamily="34" charset="0"/>
              </a:rPr>
              <a:t>https://www.slideshare.net/slideshow/topological-sorting-141291954/141291954</a:t>
            </a:r>
            <a:endParaRPr lang="en-US" dirty="0">
              <a:effectLst/>
              <a:latin typeface="Arial" panose="020B0604020202020204" pitchFamily="34" charset="0"/>
            </a:endParaRPr>
          </a:p>
          <a:p>
            <a:pPr marL="514350" indent="-514350">
              <a:buAutoNum type="arabicPeriod"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FF3996D-4B6A-EB46-0FEE-B54C4FDA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</p:spTree>
    <p:extLst>
      <p:ext uri="{BB962C8B-B14F-4D97-AF65-F5344CB8AC3E}">
        <p14:creationId xmlns:p14="http://schemas.microsoft.com/office/powerpoint/2010/main" xmlns="" val="130873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>
            <a:extLst>
              <a:ext uri="{FF2B5EF4-FFF2-40B4-BE49-F238E27FC236}">
                <a16:creationId xmlns="" xmlns:a16="http://schemas.microsoft.com/office/drawing/2014/main" id="{06E5DF5A-C383-2B89-F474-A2AF5BAC7B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Directed graphs</a:t>
            </a:r>
          </a:p>
        </p:txBody>
      </p:sp>
      <p:sp>
        <p:nvSpPr>
          <p:cNvPr id="732163" name="Rectangle 3">
            <a:extLst>
              <a:ext uri="{FF2B5EF4-FFF2-40B4-BE49-F238E27FC236}">
                <a16:creationId xmlns="" xmlns:a16="http://schemas.microsoft.com/office/drawing/2014/main" id="{68C1D057-622E-B30F-589F-0B7206A08E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 b="1" dirty="0">
                <a:solidFill>
                  <a:srgbClr val="262626"/>
                </a:solidFill>
              </a:rPr>
              <a:t>Directed graph </a:t>
            </a:r>
            <a:r>
              <a:rPr lang="en-US" altLang="en-US" dirty="0">
                <a:solidFill>
                  <a:srgbClr val="262626"/>
                </a:solidFill>
              </a:rPr>
              <a:t>(or digraph): where edges are </a:t>
            </a:r>
            <a:r>
              <a:rPr lang="en-US" altLang="en-US" i="1" dirty="0">
                <a:solidFill>
                  <a:srgbClr val="262626"/>
                </a:solidFill>
              </a:rPr>
              <a:t>one-way</a:t>
            </a:r>
            <a:r>
              <a:rPr lang="en-US" altLang="en-US" dirty="0">
                <a:solidFill>
                  <a:srgbClr val="262626"/>
                </a:solidFill>
              </a:rPr>
              <a:t> connections between vertices.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If graph is directed, a vertex has a separate in/out degree.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A digraph can be weighted or unweighted.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Is the graph below connected?  Why or why not?</a:t>
            </a:r>
          </a:p>
        </p:txBody>
      </p:sp>
      <p:grpSp>
        <p:nvGrpSpPr>
          <p:cNvPr id="732183" name="Group 23">
            <a:extLst>
              <a:ext uri="{FF2B5EF4-FFF2-40B4-BE49-F238E27FC236}">
                <a16:creationId xmlns="" xmlns:a16="http://schemas.microsoft.com/office/drawing/2014/main" id="{C13E85CE-C53E-6A22-A0C2-4EF1127CD736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038600"/>
            <a:ext cx="2514600" cy="1752600"/>
            <a:chOff x="2112" y="2544"/>
            <a:chExt cx="1584" cy="1104"/>
          </a:xfrm>
        </p:grpSpPr>
        <p:sp>
          <p:nvSpPr>
            <p:cNvPr id="732164" name="Oval 4">
              <a:extLst>
                <a:ext uri="{FF2B5EF4-FFF2-40B4-BE49-F238E27FC236}">
                  <a16:creationId xmlns="" xmlns:a16="http://schemas.microsoft.com/office/drawing/2014/main" id="{0269BAD5-DFBB-A775-02AA-ED1C0EA48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54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a</a:t>
              </a:r>
            </a:p>
          </p:txBody>
        </p:sp>
        <p:cxnSp>
          <p:nvCxnSpPr>
            <p:cNvPr id="732165" name="AutoShape 5">
              <a:extLst>
                <a:ext uri="{FF2B5EF4-FFF2-40B4-BE49-F238E27FC236}">
                  <a16:creationId xmlns="" xmlns:a16="http://schemas.microsoft.com/office/drawing/2014/main" id="{34EDD93E-AAC2-A4F9-4CDA-9570ACFEEF96}"/>
                </a:ext>
              </a:extLst>
            </p:cNvPr>
            <p:cNvCxnSpPr>
              <a:cxnSpLocks noChangeShapeType="1"/>
              <a:stCxn id="732171" idx="7"/>
              <a:endCxn id="732164" idx="3"/>
            </p:cNvCxnSpPr>
            <p:nvPr/>
          </p:nvCxnSpPr>
          <p:spPr bwMode="auto">
            <a:xfrm flipV="1">
              <a:off x="2317" y="2755"/>
              <a:ext cx="16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2166" name="Oval 6">
              <a:extLst>
                <a:ext uri="{FF2B5EF4-FFF2-40B4-BE49-F238E27FC236}">
                  <a16:creationId xmlns="" xmlns:a16="http://schemas.microsoft.com/office/drawing/2014/main" id="{56031D0A-8F55-4A3C-DD94-A12B9C628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976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d</a:t>
              </a:r>
            </a:p>
          </p:txBody>
        </p:sp>
        <p:sp>
          <p:nvSpPr>
            <p:cNvPr id="732167" name="Oval 7">
              <a:extLst>
                <a:ext uri="{FF2B5EF4-FFF2-40B4-BE49-F238E27FC236}">
                  <a16:creationId xmlns="" xmlns:a16="http://schemas.microsoft.com/office/drawing/2014/main" id="{42F0CF2A-B80F-D691-9B69-77E782861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54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b</a:t>
              </a:r>
            </a:p>
          </p:txBody>
        </p:sp>
        <p:sp>
          <p:nvSpPr>
            <p:cNvPr id="732168" name="Oval 8">
              <a:extLst>
                <a:ext uri="{FF2B5EF4-FFF2-40B4-BE49-F238E27FC236}">
                  <a16:creationId xmlns="" xmlns:a16="http://schemas.microsoft.com/office/drawing/2014/main" id="{D9FBA74F-E9B4-085B-FCB9-66B904D03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976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732169" name="Oval 9">
              <a:extLst>
                <a:ext uri="{FF2B5EF4-FFF2-40B4-BE49-F238E27FC236}">
                  <a16:creationId xmlns="" xmlns:a16="http://schemas.microsoft.com/office/drawing/2014/main" id="{E29D8D1A-46C4-605F-17D0-DC9E8B43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408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g</a:t>
              </a:r>
            </a:p>
          </p:txBody>
        </p:sp>
        <p:sp>
          <p:nvSpPr>
            <p:cNvPr id="732170" name="Oval 10">
              <a:extLst>
                <a:ext uri="{FF2B5EF4-FFF2-40B4-BE49-F238E27FC236}">
                  <a16:creationId xmlns="" xmlns:a16="http://schemas.microsoft.com/office/drawing/2014/main" id="{BA978E7B-C782-C936-728A-430E96CDE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08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f</a:t>
              </a:r>
            </a:p>
          </p:txBody>
        </p:sp>
        <p:sp>
          <p:nvSpPr>
            <p:cNvPr id="732171" name="Oval 11">
              <a:extLst>
                <a:ext uri="{FF2B5EF4-FFF2-40B4-BE49-F238E27FC236}">
                  <a16:creationId xmlns="" xmlns:a16="http://schemas.microsoft.com/office/drawing/2014/main" id="{32F5F3E7-167B-19B0-509E-37D0D4F5E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976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c</a:t>
              </a:r>
            </a:p>
          </p:txBody>
        </p:sp>
        <p:cxnSp>
          <p:nvCxnSpPr>
            <p:cNvPr id="732172" name="AutoShape 12">
              <a:extLst>
                <a:ext uri="{FF2B5EF4-FFF2-40B4-BE49-F238E27FC236}">
                  <a16:creationId xmlns="" xmlns:a16="http://schemas.microsoft.com/office/drawing/2014/main" id="{101E931B-98C3-7508-3F39-E1C35B724C65}"/>
                </a:ext>
              </a:extLst>
            </p:cNvPr>
            <p:cNvCxnSpPr>
              <a:cxnSpLocks noChangeShapeType="1"/>
              <a:stCxn id="732164" idx="6"/>
              <a:endCxn id="732167" idx="2"/>
            </p:cNvCxnSpPr>
            <p:nvPr/>
          </p:nvCxnSpPr>
          <p:spPr bwMode="auto">
            <a:xfrm>
              <a:off x="2694" y="2664"/>
              <a:ext cx="42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2173" name="AutoShape 13">
              <a:extLst>
                <a:ext uri="{FF2B5EF4-FFF2-40B4-BE49-F238E27FC236}">
                  <a16:creationId xmlns="" xmlns:a16="http://schemas.microsoft.com/office/drawing/2014/main" id="{85CC96E6-4691-3E44-0492-5AE66C501DFB}"/>
                </a:ext>
              </a:extLst>
            </p:cNvPr>
            <p:cNvCxnSpPr>
              <a:cxnSpLocks noChangeShapeType="1"/>
              <a:stCxn id="732164" idx="5"/>
              <a:endCxn id="732166" idx="1"/>
            </p:cNvCxnSpPr>
            <p:nvPr/>
          </p:nvCxnSpPr>
          <p:spPr bwMode="auto">
            <a:xfrm>
              <a:off x="2653" y="2755"/>
              <a:ext cx="16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2174" name="AutoShape 14">
              <a:extLst>
                <a:ext uri="{FF2B5EF4-FFF2-40B4-BE49-F238E27FC236}">
                  <a16:creationId xmlns="" xmlns:a16="http://schemas.microsoft.com/office/drawing/2014/main" id="{F2CFD6A9-81AE-06D3-88B5-78E8D98B91EC}"/>
                </a:ext>
              </a:extLst>
            </p:cNvPr>
            <p:cNvCxnSpPr>
              <a:cxnSpLocks noChangeShapeType="1"/>
              <a:stCxn id="732167" idx="3"/>
              <a:endCxn id="732166" idx="7"/>
            </p:cNvCxnSpPr>
            <p:nvPr/>
          </p:nvCxnSpPr>
          <p:spPr bwMode="auto">
            <a:xfrm flipH="1">
              <a:off x="2989" y="2755"/>
              <a:ext cx="16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2175" name="AutoShape 15">
              <a:extLst>
                <a:ext uri="{FF2B5EF4-FFF2-40B4-BE49-F238E27FC236}">
                  <a16:creationId xmlns="" xmlns:a16="http://schemas.microsoft.com/office/drawing/2014/main" id="{F852A563-65FB-E6B0-8AC1-78CA4BC985DF}"/>
                </a:ext>
              </a:extLst>
            </p:cNvPr>
            <p:cNvCxnSpPr>
              <a:cxnSpLocks noChangeShapeType="1"/>
              <a:stCxn id="732167" idx="5"/>
              <a:endCxn id="732168" idx="1"/>
            </p:cNvCxnSpPr>
            <p:nvPr/>
          </p:nvCxnSpPr>
          <p:spPr bwMode="auto">
            <a:xfrm>
              <a:off x="3325" y="2755"/>
              <a:ext cx="16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2176" name="AutoShape 16">
              <a:extLst>
                <a:ext uri="{FF2B5EF4-FFF2-40B4-BE49-F238E27FC236}">
                  <a16:creationId xmlns="" xmlns:a16="http://schemas.microsoft.com/office/drawing/2014/main" id="{E772DFE5-7F64-3127-66BE-3F0A742D1F02}"/>
                </a:ext>
              </a:extLst>
            </p:cNvPr>
            <p:cNvCxnSpPr>
              <a:cxnSpLocks noChangeShapeType="1"/>
              <a:stCxn id="732166" idx="6"/>
              <a:endCxn id="732168" idx="2"/>
            </p:cNvCxnSpPr>
            <p:nvPr/>
          </p:nvCxnSpPr>
          <p:spPr bwMode="auto">
            <a:xfrm>
              <a:off x="3030" y="3096"/>
              <a:ext cx="42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2177" name="AutoShape 17">
              <a:extLst>
                <a:ext uri="{FF2B5EF4-FFF2-40B4-BE49-F238E27FC236}">
                  <a16:creationId xmlns="" xmlns:a16="http://schemas.microsoft.com/office/drawing/2014/main" id="{4D328D14-1447-562F-A5C8-BBCDA2D0F475}"/>
                </a:ext>
              </a:extLst>
            </p:cNvPr>
            <p:cNvCxnSpPr>
              <a:cxnSpLocks noChangeShapeType="1"/>
              <a:stCxn id="732166" idx="5"/>
              <a:endCxn id="732169" idx="1"/>
            </p:cNvCxnSpPr>
            <p:nvPr/>
          </p:nvCxnSpPr>
          <p:spPr bwMode="auto">
            <a:xfrm>
              <a:off x="2989" y="3187"/>
              <a:ext cx="16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2178" name="AutoShape 18">
              <a:extLst>
                <a:ext uri="{FF2B5EF4-FFF2-40B4-BE49-F238E27FC236}">
                  <a16:creationId xmlns="" xmlns:a16="http://schemas.microsoft.com/office/drawing/2014/main" id="{0C30AA52-3116-E3FA-237F-C7105D7F2936}"/>
                </a:ext>
              </a:extLst>
            </p:cNvPr>
            <p:cNvCxnSpPr>
              <a:cxnSpLocks noChangeShapeType="1"/>
              <a:stCxn id="732168" idx="3"/>
              <a:endCxn id="732169" idx="7"/>
            </p:cNvCxnSpPr>
            <p:nvPr/>
          </p:nvCxnSpPr>
          <p:spPr bwMode="auto">
            <a:xfrm flipH="1">
              <a:off x="3325" y="3187"/>
              <a:ext cx="16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2180" name="AutoShape 20">
              <a:extLst>
                <a:ext uri="{FF2B5EF4-FFF2-40B4-BE49-F238E27FC236}">
                  <a16:creationId xmlns="" xmlns:a16="http://schemas.microsoft.com/office/drawing/2014/main" id="{95398D0E-BBDF-BFD4-1D1C-9871FBDC2719}"/>
                </a:ext>
              </a:extLst>
            </p:cNvPr>
            <p:cNvCxnSpPr>
              <a:cxnSpLocks noChangeShapeType="1"/>
              <a:stCxn id="732166" idx="3"/>
              <a:endCxn id="732170" idx="7"/>
            </p:cNvCxnSpPr>
            <p:nvPr/>
          </p:nvCxnSpPr>
          <p:spPr bwMode="auto">
            <a:xfrm flipH="1">
              <a:off x="2653" y="3187"/>
              <a:ext cx="16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2181" name="AutoShape 21">
              <a:extLst>
                <a:ext uri="{FF2B5EF4-FFF2-40B4-BE49-F238E27FC236}">
                  <a16:creationId xmlns="" xmlns:a16="http://schemas.microsoft.com/office/drawing/2014/main" id="{5890551F-71B9-31BE-D426-81B5E99E8EC2}"/>
                </a:ext>
              </a:extLst>
            </p:cNvPr>
            <p:cNvCxnSpPr>
              <a:cxnSpLocks noChangeShapeType="1"/>
              <a:stCxn id="732170" idx="1"/>
              <a:endCxn id="732171" idx="5"/>
            </p:cNvCxnSpPr>
            <p:nvPr/>
          </p:nvCxnSpPr>
          <p:spPr bwMode="auto">
            <a:xfrm flipH="1" flipV="1">
              <a:off x="2317" y="3187"/>
              <a:ext cx="16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2182" name="AutoShape 22">
              <a:extLst>
                <a:ext uri="{FF2B5EF4-FFF2-40B4-BE49-F238E27FC236}">
                  <a16:creationId xmlns="" xmlns:a16="http://schemas.microsoft.com/office/drawing/2014/main" id="{23D34D32-68A0-8EBF-C7C6-8652012DF8B4}"/>
                </a:ext>
              </a:extLst>
            </p:cNvPr>
            <p:cNvCxnSpPr>
              <a:cxnSpLocks noChangeShapeType="1"/>
              <a:stCxn id="732166" idx="2"/>
              <a:endCxn id="732171" idx="6"/>
            </p:cNvCxnSpPr>
            <p:nvPr/>
          </p:nvCxnSpPr>
          <p:spPr bwMode="auto">
            <a:xfrm flipH="1">
              <a:off x="2358" y="3096"/>
              <a:ext cx="42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DCCAF3D-5DD4-8925-11AA-093F4A5CA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Types of Edges: 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b="1" dirty="0"/>
              <a:t>Undirected Edge:  </a:t>
            </a:r>
            <a:r>
              <a:rPr lang="en-US" dirty="0"/>
              <a:t>This type of edge is a bidirectional edge, i.e., data flows or one can traverse in both directions. </a:t>
            </a:r>
          </a:p>
          <a:p>
            <a:pPr marL="0" indent="0">
              <a:buNone/>
            </a:pPr>
            <a:r>
              <a:rPr lang="en-US" b="1" dirty="0"/>
              <a:t>- Directed Edge: </a:t>
            </a:r>
            <a:r>
              <a:rPr lang="en-US" dirty="0"/>
              <a:t>This type of edge is a unidirectional edge, i.e., data flows or one can traverse in one direction.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b="1" dirty="0"/>
              <a:t>Weighted Edge: </a:t>
            </a:r>
            <a:r>
              <a:rPr lang="en-US" dirty="0"/>
              <a:t>A weighted edge is an edge with a cost on it.   </a:t>
            </a:r>
          </a:p>
          <a:p>
            <a:pPr marL="0" indent="0">
              <a:buNone/>
            </a:pPr>
            <a:r>
              <a:rPr lang="en-IN" b="1" dirty="0"/>
              <a:t>Degree of a node: </a:t>
            </a:r>
            <a:r>
              <a:rPr lang="en-US" dirty="0"/>
              <a:t>It is the number of edges connected to a node  is called degree of a node. </a:t>
            </a:r>
          </a:p>
          <a:p>
            <a:pPr marL="0" indent="0">
              <a:buNone/>
            </a:pPr>
            <a:r>
              <a:rPr lang="en-US" b="1" dirty="0"/>
              <a:t>Indegree of a node: </a:t>
            </a:r>
            <a:r>
              <a:rPr lang="en-US" dirty="0"/>
              <a:t>Total number of incoming edges connected to a node is called indegree of a node.</a:t>
            </a:r>
          </a:p>
          <a:p>
            <a:pPr marL="0" indent="0">
              <a:buNone/>
            </a:pPr>
            <a:r>
              <a:rPr lang="en-US" b="1" dirty="0"/>
              <a:t>Outdegree of a node</a:t>
            </a:r>
            <a:r>
              <a:rPr lang="en-US" dirty="0"/>
              <a:t>: Total number of outgoing edges from a node is called outdegree of a node </a:t>
            </a:r>
            <a:endParaRPr lang="en-IN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09DA4C8-CA7F-DCC8-BC85-80620DD0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DDD5E7F-5BDC-66A4-C02C-76284D79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Some Graph Terminology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6565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DCCAF3D-5DD4-8925-11AA-093F4A5CA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 dirty="0"/>
              <a:t>End vertices or Endpoints: </a:t>
            </a:r>
            <a:r>
              <a:rPr lang="en-IN" dirty="0"/>
              <a:t>The two vertices joined by an edge are called the end vertices (or endpoints)  of an edge.</a:t>
            </a:r>
          </a:p>
          <a:p>
            <a:pPr marL="0" indent="0">
              <a:buNone/>
            </a:pPr>
            <a:r>
              <a:rPr lang="en-IN" b="1" dirty="0"/>
              <a:t>Origin (or Source): </a:t>
            </a:r>
            <a:r>
              <a:rPr lang="en-IN" dirty="0"/>
              <a:t>If there is a path in a graph , its first endpoint is said to be an origin or a source. </a:t>
            </a:r>
          </a:p>
          <a:p>
            <a:pPr marL="0" indent="0">
              <a:buNone/>
            </a:pPr>
            <a:r>
              <a:rPr lang="en-IN" b="1" dirty="0"/>
              <a:t>Destination: </a:t>
            </a:r>
            <a:r>
              <a:rPr lang="en-IN" dirty="0"/>
              <a:t>If there is a path in a graph , the last endpoint is said to be the destination.</a:t>
            </a:r>
          </a:p>
          <a:p>
            <a:pPr marL="0" indent="0">
              <a:buNone/>
            </a:pPr>
            <a:r>
              <a:rPr lang="en-IN" b="1" dirty="0"/>
              <a:t>Parallel or Multiple Edges: </a:t>
            </a:r>
            <a:r>
              <a:rPr lang="en-IN" dirty="0"/>
              <a:t>If there are two undirected edges with the same source and destination vertices, then these edges are said to be parallel or Multiple edges. </a:t>
            </a:r>
          </a:p>
          <a:p>
            <a:pPr marL="0" indent="0">
              <a:buNone/>
            </a:pPr>
            <a:r>
              <a:rPr lang="en-IN" b="1" dirty="0"/>
              <a:t>Self loop: </a:t>
            </a:r>
            <a:r>
              <a:rPr lang="en-IN" dirty="0"/>
              <a:t>An edge (directed or undirected) is a self loop if its both source and destination vertices are same. </a:t>
            </a:r>
            <a:endParaRPr lang="en-IN" b="1" dirty="0"/>
          </a:p>
          <a:p>
            <a:pPr marL="0" indent="0">
              <a:buNone/>
            </a:pPr>
            <a:r>
              <a:rPr lang="en-IN" b="1" dirty="0"/>
              <a:t>Incident: </a:t>
            </a:r>
            <a:r>
              <a:rPr lang="en-IN" dirty="0"/>
              <a:t>An edge is said to be incident on a vertex if the vertex is one of the endpoints of an edge. </a:t>
            </a:r>
            <a:endParaRPr lang="en-IN" b="1" dirty="0"/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09DA4C8-CA7F-DCC8-BC85-80620DD0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DDD5E7F-5BDC-66A4-C02C-76284D79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Some Graph Terminology (</a:t>
            </a:r>
            <a:r>
              <a:rPr lang="en-IN" b="1" dirty="0" err="1"/>
              <a:t>Cont</a:t>
            </a:r>
            <a:r>
              <a:rPr lang="en-IN" b="1" dirty="0"/>
              <a:t>…)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00667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2F8F582-8666-7FDD-B655-87FF47E52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1. Directed Graphs: </a:t>
            </a:r>
            <a:r>
              <a:rPr lang="en-IN" dirty="0"/>
              <a:t>A graph with directed edges is said to be a </a:t>
            </a:r>
            <a:r>
              <a:rPr lang="en-IN" b="1" dirty="0"/>
              <a:t>directed graph.</a:t>
            </a:r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66F904B-A393-9DAD-21CF-19A608EA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4120269B-1671-73CC-B05F-D2434772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2A9B65F-7018-F9CF-259E-9FEB7D2F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338" y="2544875"/>
            <a:ext cx="6784336" cy="39830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1743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CA78132F-4A6D-9E7B-2ABD-DE3BA42B8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4011" y="2176018"/>
            <a:ext cx="2641736" cy="1851885"/>
          </a:xfrm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28F9FDF-4F63-DACB-8BF7-3621C3DC9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2890936-2F3B-065A-58D1-F3CA00D7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</a:t>
            </a:r>
            <a:r>
              <a:rPr lang="en-IN" b="1" dirty="0"/>
              <a:t>Undirected Graphs</a:t>
            </a:r>
            <a:br>
              <a:rPr lang="en-IN" b="1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0DA380C-D2E4-8C1B-654B-CAA891457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03" y="2396959"/>
            <a:ext cx="4824136" cy="2767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B017C09-4633-2637-579F-7B1DEDB69211}"/>
              </a:ext>
            </a:extLst>
          </p:cNvPr>
          <p:cNvSpPr txBox="1"/>
          <p:nvPr/>
        </p:nvSpPr>
        <p:spPr>
          <a:xfrm>
            <a:off x="388620" y="1268730"/>
            <a:ext cx="1132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A graph with undirected edges is said to be a </a:t>
            </a:r>
            <a:r>
              <a:rPr lang="en-IN" sz="3200" b="1" dirty="0"/>
              <a:t>Undirected Graph. </a:t>
            </a:r>
          </a:p>
        </p:txBody>
      </p:sp>
    </p:spTree>
    <p:extLst>
      <p:ext uri="{BB962C8B-B14F-4D97-AF65-F5344CB8AC3E}">
        <p14:creationId xmlns="" xmlns:p14="http://schemas.microsoft.com/office/powerpoint/2010/main" val="121461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9C594DF4-63A4-6EBB-299A-F7551B866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A graph with a combination of both directed and undirected edges is said to be mixed graph.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244E381-81EA-F45C-5E73-CA3EAAB5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4F7052F-6356-AD5D-D8BC-14E2DCE3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3. Mixed 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6176FC5-A695-1B7F-F511-D5641CEE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10" y="3096200"/>
            <a:ext cx="5083870" cy="23115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029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A4553CC-D1AD-B40A-3CB7-3D5FD644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/>
              <a:t>A graph can be represented by using any one of the following:</a:t>
            </a:r>
          </a:p>
          <a:p>
            <a:pPr marL="514350" indent="-514350">
              <a:buAutoNum type="arabicPeriod"/>
            </a:pPr>
            <a:r>
              <a:rPr lang="en-IN" sz="3600" dirty="0"/>
              <a:t>Adjacency Matrix</a:t>
            </a:r>
          </a:p>
          <a:p>
            <a:pPr marL="514350" indent="-514350">
              <a:buAutoNum type="arabicPeriod"/>
            </a:pPr>
            <a:r>
              <a:rPr lang="en-IN" sz="3600" dirty="0"/>
              <a:t>Adjacency List (Linked List)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6E87100-64D4-ED98-61E4-DB5DE465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307C137-DC81-E8E1-BA5E-E4BED52AE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 Representations</a:t>
            </a:r>
          </a:p>
        </p:txBody>
      </p:sp>
    </p:spTree>
    <p:extLst>
      <p:ext uri="{BB962C8B-B14F-4D97-AF65-F5344CB8AC3E}">
        <p14:creationId xmlns="" xmlns:p14="http://schemas.microsoft.com/office/powerpoint/2010/main" val="33844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40AA5CC-F6D3-C168-AB9E-B2641463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The adjacency matrix A for a graph G=(V, E) with n vertices, is an  </a:t>
            </a:r>
            <a:r>
              <a:rPr lang="en-US" b="1" dirty="0" err="1"/>
              <a:t>nxn</a:t>
            </a:r>
            <a:r>
              <a:rPr lang="en-US" b="1" dirty="0"/>
              <a:t> matrix of bits</a:t>
            </a:r>
            <a:r>
              <a:rPr lang="en-US" dirty="0"/>
              <a:t>, such that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Aij</a:t>
            </a:r>
            <a:r>
              <a:rPr lang="en-US" dirty="0"/>
              <a:t>= 1, if there is an edge from Vi  to </a:t>
            </a:r>
            <a:r>
              <a:rPr lang="en-US" dirty="0" err="1"/>
              <a:t>Vj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and </a:t>
            </a:r>
            <a:r>
              <a:rPr lang="en-US" dirty="0" err="1"/>
              <a:t>Aij</a:t>
            </a:r>
            <a:r>
              <a:rPr lang="en-US" dirty="0"/>
              <a:t>= 0, if there is no such edge.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also write the above as</a:t>
            </a:r>
          </a:p>
          <a:p>
            <a:pPr marL="0" indent="0">
              <a:buNone/>
            </a:pPr>
            <a:r>
              <a:rPr lang="en-US" dirty="0"/>
              <a:t>	A(</a:t>
            </a:r>
            <a:r>
              <a:rPr lang="en-US" dirty="0" err="1"/>
              <a:t>i</a:t>
            </a:r>
            <a:r>
              <a:rPr lang="en-US" dirty="0"/>
              <a:t>, j) = 1  if and only if edge (Vi ,  </a:t>
            </a:r>
            <a:r>
              <a:rPr lang="en-US" dirty="0" err="1"/>
              <a:t>Vj</a:t>
            </a:r>
            <a:r>
              <a:rPr lang="en-US" dirty="0"/>
              <a:t> ) is in EG</a:t>
            </a:r>
          </a:p>
          <a:p>
            <a:pPr marL="0" indent="0">
              <a:buNone/>
            </a:pPr>
            <a:r>
              <a:rPr lang="en-US" dirty="0"/>
              <a:t>		0 , otherwise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4FB57A1-D195-DFFC-701E-AE7A1D03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3486B56-F64B-411A-4683-81DACF5D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Graph Representation using Adjacency Matrix</a:t>
            </a:r>
          </a:p>
        </p:txBody>
      </p:sp>
    </p:spTree>
    <p:extLst>
      <p:ext uri="{BB962C8B-B14F-4D97-AF65-F5344CB8AC3E}">
        <p14:creationId xmlns="" xmlns:p14="http://schemas.microsoft.com/office/powerpoint/2010/main" val="231051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40AA5CC-F6D3-C168-AB9E-B2641463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4FB57A1-D195-DFFC-701E-AE7A1D03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3486B56-F64B-411A-4683-81DACF5D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Example Adjacency Matrix for undirected 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846D9D0-0E43-B154-3E38-5633B795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1" y="1656574"/>
            <a:ext cx="5388822" cy="4012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1B62082-DFAB-2C8C-28D4-F734BE98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22" y="1825624"/>
            <a:ext cx="4616454" cy="38436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840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0E69A0-D376-2B24-ACE4-CAA787A4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155D96-E8AE-38BB-51AA-EDB8CFBD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Graphs and its Types</a:t>
            </a:r>
          </a:p>
          <a:p>
            <a:r>
              <a:rPr lang="en-IN" sz="3600" dirty="0"/>
              <a:t>Graph Representations</a:t>
            </a:r>
          </a:p>
          <a:p>
            <a:r>
              <a:rPr lang="en-IN" sz="3600" dirty="0"/>
              <a:t>Graph </a:t>
            </a:r>
            <a:r>
              <a:rPr lang="en-IN" sz="3600" dirty="0" smtClean="0"/>
              <a:t>Traversals</a:t>
            </a:r>
          </a:p>
          <a:p>
            <a:r>
              <a:rPr lang="en-IN" sz="3600" dirty="0" smtClean="0"/>
              <a:t>Spanning </a:t>
            </a:r>
            <a:r>
              <a:rPr lang="en-IN" sz="3600" dirty="0"/>
              <a:t>Trees and Minimum Spanning </a:t>
            </a:r>
            <a:r>
              <a:rPr lang="en-IN" sz="3600" dirty="0" smtClean="0"/>
              <a:t>Trees</a:t>
            </a:r>
          </a:p>
          <a:p>
            <a:r>
              <a:rPr lang="en-IN" sz="3600" dirty="0" smtClean="0"/>
              <a:t>Shortest Path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708A537-4D1E-0EAA-04A3-5C3BCABE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DVN  Siva Kumar, Asst Prof, CSE Dept, GITAM </a:t>
            </a:r>
            <a:r>
              <a:rPr lang="en-IN" dirty="0" err="1"/>
              <a:t>Hyd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81183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40AA5CC-F6D3-C168-AB9E-B2641463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4FB57A1-D195-DFFC-701E-AE7A1D03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3486B56-F64B-411A-4683-81DACF5D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Adjacency Matrix for a directed 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1ECD32B-632C-DD38-6084-90C809B5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690689"/>
            <a:ext cx="9452610" cy="48021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115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40AA5CC-F6D3-C168-AB9E-B2641463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4FB57A1-D195-DFFC-701E-AE7A1D03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3486B56-F64B-411A-4683-81DACF5D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Adjacency Matrix for a weighted directed 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173A9A1-A3CE-6B01-CEB3-90FD55F6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" y="1825625"/>
            <a:ext cx="10157460" cy="40561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117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82C43ED-6024-ABF2-DA93-053CB24C8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It should be used when the graph is dense and a number of edges are </a:t>
            </a:r>
            <a:r>
              <a:rPr lang="en-US" sz="4000" dirty="0" smtClean="0"/>
              <a:t>large s because it stores all possible connections explicitly.</a:t>
            </a:r>
            <a:endParaRPr lang="en-IN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74D3243-4594-8AA5-14AE-A94406352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71B97E2-DF40-9966-6FCD-ABEC29C0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to use Adjacency Matrix</a:t>
            </a:r>
          </a:p>
        </p:txBody>
      </p:sp>
    </p:spTree>
    <p:extLst>
      <p:ext uri="{BB962C8B-B14F-4D97-AF65-F5344CB8AC3E}">
        <p14:creationId xmlns="" xmlns:p14="http://schemas.microsoft.com/office/powerpoint/2010/main" val="24184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4535FC8-592A-A3E0-3F9B-DC203006B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adjacency list can also be used to store the Graph in the computer's memory.</a:t>
            </a:r>
          </a:p>
          <a:p>
            <a:r>
              <a:rPr lang="en-US" dirty="0"/>
              <a:t>In this type of representation, every vertex of graph contains list of its adjacent vertices. </a:t>
            </a:r>
          </a:p>
          <a:p>
            <a:pPr marL="0" indent="0">
              <a:buNone/>
            </a:pPr>
            <a:r>
              <a:rPr lang="en-US" dirty="0"/>
              <a:t>For example: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D9C00B0-EC99-28F4-57C4-15B4D191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06DF643-96BF-276A-8F2E-BD05402C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400" b="1" dirty="0"/>
              <a:t>2. Graph Representation using Adjacency List (Linked List)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4157227-4341-AA58-BC12-A8C2BAB1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55" y="4001293"/>
            <a:ext cx="9002679" cy="24915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68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40AA5CC-F6D3-C168-AB9E-B2641463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4FB57A1-D195-DFFC-701E-AE7A1D03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3486B56-F64B-411A-4683-81DACF5D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Adjacency List representation for an </a:t>
            </a:r>
            <a:r>
              <a:rPr lang="en-IN" dirty="0" err="1"/>
              <a:t>undiected</a:t>
            </a:r>
            <a:r>
              <a:rPr lang="en-IN" dirty="0"/>
              <a:t> 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E100F82-0CD7-D4A0-4877-2D5AFE4D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1825625"/>
            <a:ext cx="10515600" cy="384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F496D48-9B11-4932-FE2C-F047CE320E09}"/>
              </a:ext>
            </a:extLst>
          </p:cNvPr>
          <p:cNvSpPr txBox="1"/>
          <p:nvPr/>
        </p:nvSpPr>
        <p:spPr>
          <a:xfrm>
            <a:off x="1494472" y="5776102"/>
            <a:ext cx="10198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Note1: </a:t>
            </a:r>
            <a:r>
              <a:rPr lang="en-US" sz="1800" dirty="0"/>
              <a:t>The sum of the lengths of adjacency lists is equal to twice the number of edges present in an undirected graph.</a:t>
            </a:r>
            <a:endParaRPr lang="en-IN" sz="1800" dirty="0"/>
          </a:p>
        </p:txBody>
      </p:sp>
    </p:spTree>
    <p:extLst>
      <p:ext uri="{BB962C8B-B14F-4D97-AF65-F5344CB8AC3E}">
        <p14:creationId xmlns="" xmlns:p14="http://schemas.microsoft.com/office/powerpoint/2010/main" val="12882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40AA5CC-F6D3-C168-AB9E-B2641463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4FB57A1-D195-DFFC-701E-AE7A1D03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3486B56-F64B-411A-4683-81DACF5D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Adjacency List representation for a  </a:t>
            </a:r>
            <a:r>
              <a:rPr lang="en-IN" dirty="0" err="1"/>
              <a:t>diected</a:t>
            </a:r>
            <a:r>
              <a:rPr lang="en-IN" dirty="0"/>
              <a:t> 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2C64A18-6D4E-97EA-CDAD-D9F80B89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16" y="1474652"/>
            <a:ext cx="9269252" cy="3333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49B1683-D142-BE5F-7E88-D2A775CDD406}"/>
              </a:ext>
            </a:extLst>
          </p:cNvPr>
          <p:cNvSpPr txBox="1"/>
          <p:nvPr/>
        </p:nvSpPr>
        <p:spPr>
          <a:xfrm>
            <a:off x="1288732" y="5271009"/>
            <a:ext cx="9638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Note: </a:t>
            </a:r>
            <a:r>
              <a:rPr lang="en-US" dirty="0"/>
              <a:t>For a directed graph, the sum of the lengths of adjacency lists is equal to the number of edges present in the graph.</a:t>
            </a:r>
            <a:endParaRPr lang="en-IN" sz="1800" dirty="0"/>
          </a:p>
        </p:txBody>
      </p:sp>
    </p:spTree>
    <p:extLst>
      <p:ext uri="{BB962C8B-B14F-4D97-AF65-F5344CB8AC3E}">
        <p14:creationId xmlns="" xmlns:p14="http://schemas.microsoft.com/office/powerpoint/2010/main" val="7952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40AA5CC-F6D3-C168-AB9E-B2641463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4FB57A1-D195-DFFC-701E-AE7A1D03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3486B56-F64B-411A-4683-81DACF5D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Adjacency List representation for a weighted  </a:t>
            </a:r>
            <a:r>
              <a:rPr lang="en-IN" dirty="0" err="1"/>
              <a:t>diected</a:t>
            </a:r>
            <a:r>
              <a:rPr lang="en-IN" dirty="0"/>
              <a:t>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49B1683-D142-BE5F-7E88-D2A775CDD406}"/>
              </a:ext>
            </a:extLst>
          </p:cNvPr>
          <p:cNvSpPr txBox="1"/>
          <p:nvPr/>
        </p:nvSpPr>
        <p:spPr>
          <a:xfrm>
            <a:off x="1288732" y="5271009"/>
            <a:ext cx="9638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Note: </a:t>
            </a:r>
            <a:r>
              <a:rPr lang="en-US" dirty="0"/>
              <a:t>For a directed graph, the sum of the lengths of adjacency lists is equal to the number of edges present in the graph.</a:t>
            </a:r>
            <a:endParaRPr lang="en-I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E390B06-402B-43DC-6BA5-CD0370C66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26" y="1988241"/>
            <a:ext cx="9267064" cy="29317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52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A988B0D-8240-8196-C78F-9C6DD5630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88563BB-3B35-3450-0D4C-6D71DED4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321E482-D048-E05E-DCA7-A296E4FA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Graph Representation using Adjacency </a:t>
            </a:r>
            <a:r>
              <a:rPr lang="en-IN" b="1" dirty="0"/>
              <a:t>Matrix and Adjacency </a:t>
            </a:r>
            <a:r>
              <a:rPr lang="en-IN" b="1" dirty="0" smtClean="0"/>
              <a:t>List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1EED7AF-0539-FAA5-B24A-DA397C07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43" y="2909038"/>
            <a:ext cx="3246157" cy="258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6D1DE7B-5ED1-BB84-9AA9-8E177855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80" y="3132927"/>
            <a:ext cx="3442669" cy="2364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CDEA64-C418-5676-AE7D-DAF6C2727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279" y="2240280"/>
            <a:ext cx="2559182" cy="35775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148D32D-811D-F74F-B4EE-B4BB5786B5F7}"/>
              </a:ext>
            </a:extLst>
          </p:cNvPr>
          <p:cNvSpPr txBox="1"/>
          <p:nvPr/>
        </p:nvSpPr>
        <p:spPr>
          <a:xfrm>
            <a:off x="1600200" y="5634990"/>
            <a:ext cx="230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Undirected Graph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59B236B-AABC-B4D7-0DE5-E11796425346}"/>
              </a:ext>
            </a:extLst>
          </p:cNvPr>
          <p:cNvSpPr txBox="1"/>
          <p:nvPr/>
        </p:nvSpPr>
        <p:spPr>
          <a:xfrm>
            <a:off x="5842636" y="5603437"/>
            <a:ext cx="2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Adjacency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2331580-1574-1F64-A8E3-615B2CA49BB5}"/>
              </a:ext>
            </a:extLst>
          </p:cNvPr>
          <p:cNvSpPr txBox="1"/>
          <p:nvPr/>
        </p:nvSpPr>
        <p:spPr>
          <a:xfrm>
            <a:off x="8795387" y="5664397"/>
            <a:ext cx="255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Adjacency List (Linked List)</a:t>
            </a:r>
          </a:p>
        </p:txBody>
      </p:sp>
    </p:spTree>
    <p:extLst>
      <p:ext uri="{BB962C8B-B14F-4D97-AF65-F5344CB8AC3E}">
        <p14:creationId xmlns="" xmlns:p14="http://schemas.microsoft.com/office/powerpoint/2010/main" val="16079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3A0AFDD-7112-E95B-ADC8-8DDAFD216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Graph traversal means visiting each node of a graph once without entering into any loops.</a:t>
            </a:r>
          </a:p>
          <a:p>
            <a:r>
              <a:rPr lang="en-IN" dirty="0"/>
              <a:t>Traversal can be used to search for a node in a graph</a:t>
            </a:r>
          </a:p>
          <a:p>
            <a:r>
              <a:rPr lang="en-IN" dirty="0"/>
              <a:t>Graph traversal can also be used to decide the order of the vertices to be visited in the search process.</a:t>
            </a:r>
          </a:p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76FF167-81A7-FCB5-815A-EF6BEA3A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D9DD07E-102A-D70D-BF3C-E0E946CF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 Traversals</a:t>
            </a:r>
          </a:p>
        </p:txBody>
      </p:sp>
    </p:spTree>
    <p:extLst>
      <p:ext uri="{BB962C8B-B14F-4D97-AF65-F5344CB8AC3E}">
        <p14:creationId xmlns="" xmlns:p14="http://schemas.microsoft.com/office/powerpoint/2010/main" val="19000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6C00E4E-094A-7A55-77C3-EE492D241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sz="3600" dirty="0"/>
              <a:t>Visiting a graph is same like in the tree but in graph, there is a chance to visit a node more than once. To avoid this, we need to keep track of </a:t>
            </a:r>
            <a:r>
              <a:rPr lang="en-IN" sz="3600" b="1" dirty="0"/>
              <a:t>visited nodes </a:t>
            </a:r>
            <a:r>
              <a:rPr lang="en-IN" sz="3600" dirty="0"/>
              <a:t>and </a:t>
            </a:r>
            <a:r>
              <a:rPr lang="en-IN" sz="3600" b="1" dirty="0"/>
              <a:t>unvisited nodes</a:t>
            </a:r>
            <a:r>
              <a:rPr lang="en-IN" sz="3600" dirty="0"/>
              <a:t>. </a:t>
            </a:r>
          </a:p>
          <a:p>
            <a:r>
              <a:rPr lang="en-US" sz="3000" b="0" i="0" dirty="0">
                <a:solidFill>
                  <a:srgbClr val="273239"/>
                </a:solidFill>
                <a:effectLst/>
                <a:latin typeface="Nunito" pitchFamily="2" charset="0"/>
              </a:rPr>
              <a:t>A visited array (Boolean) needs to be maintained to mark the visited vertices.</a:t>
            </a:r>
            <a:r>
              <a:rPr lang="en-IN" sz="4300" dirty="0"/>
              <a:t> </a:t>
            </a:r>
          </a:p>
          <a:p>
            <a:pPr marL="0" indent="0">
              <a:buNone/>
            </a:pPr>
            <a:r>
              <a:rPr lang="en-IN" sz="3600" dirty="0"/>
              <a:t>There are </a:t>
            </a:r>
            <a:r>
              <a:rPr lang="en-IN" sz="3600" b="1" dirty="0"/>
              <a:t>two graph traversal methods</a:t>
            </a:r>
            <a:r>
              <a:rPr lang="en-IN" sz="3600" dirty="0"/>
              <a:t>:</a:t>
            </a:r>
          </a:p>
          <a:p>
            <a:pPr marL="514350" indent="-514350">
              <a:buAutoNum type="arabicPeriod"/>
            </a:pPr>
            <a:r>
              <a:rPr lang="en-IN" sz="3600" dirty="0"/>
              <a:t>Breadth First Traversal (BFS)</a:t>
            </a:r>
          </a:p>
          <a:p>
            <a:pPr marL="514350" indent="-514350">
              <a:buAutoNum type="arabicPeriod"/>
            </a:pPr>
            <a:r>
              <a:rPr lang="en-IN" sz="3600" dirty="0"/>
              <a:t>Depth First Search (DFS)</a:t>
            </a:r>
          </a:p>
          <a:p>
            <a:pPr marL="514350" indent="-514350">
              <a:buAutoNum type="arabicPeriod"/>
            </a:pPr>
            <a:endParaRPr lang="en-IN" sz="3600" dirty="0"/>
          </a:p>
          <a:p>
            <a:pPr marL="0" indent="0">
              <a:buNone/>
            </a:pPr>
            <a:r>
              <a:rPr lang="en-IN" sz="3100" dirty="0"/>
              <a:t>The above methods can be used to traverse data structures: Graphs and Trees. </a:t>
            </a:r>
            <a:r>
              <a:rPr lang="en-US" sz="3100" b="0" i="0" dirty="0">
                <a:solidFill>
                  <a:srgbClr val="51565E"/>
                </a:solidFill>
                <a:effectLst/>
              </a:rPr>
              <a:t>The </a:t>
            </a:r>
            <a:r>
              <a:rPr lang="en-US" sz="3100" b="0" i="0" u="none" strike="noStrike" dirty="0">
                <a:solidFill>
                  <a:srgbClr val="1179EF"/>
                </a:solidFill>
                <a:effectLst/>
                <a:hlinkClick r:id="rId2" tooltip="algorithm"/>
              </a:rPr>
              <a:t>algorithm</a:t>
            </a:r>
            <a:r>
              <a:rPr lang="en-US" sz="3100" b="0" i="0" dirty="0">
                <a:solidFill>
                  <a:srgbClr val="51565E"/>
                </a:solidFill>
                <a:effectLst/>
              </a:rPr>
              <a:t> starts at the given node or random node in the case of a graph and in the case tree, the algorithm starts at root node. </a:t>
            </a:r>
            <a:endParaRPr lang="en-IN" sz="31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D375EE3-66E7-761D-9B5C-A8F925EE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4C1A7A84-A2D3-D473-19DA-6B5CF5B8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Graph Traversals (</a:t>
            </a:r>
            <a:r>
              <a:rPr lang="en-IN" b="1" dirty="0" err="1"/>
              <a:t>Cont</a:t>
            </a:r>
            <a:r>
              <a:rPr lang="en-IN" b="1"/>
              <a:t>…)</a:t>
            </a:r>
            <a:endParaRPr lang="en-IN" b="1" dirty="0"/>
          </a:p>
        </p:txBody>
      </p:sp>
    </p:spTree>
    <p:extLst>
      <p:ext uri="{BB962C8B-B14F-4D97-AF65-F5344CB8AC3E}">
        <p14:creationId xmlns="" xmlns:p14="http://schemas.microsoft.com/office/powerpoint/2010/main" val="400332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>
            <a:extLst>
              <a:ext uri="{FF2B5EF4-FFF2-40B4-BE49-F238E27FC236}">
                <a16:creationId xmlns="" xmlns:a16="http://schemas.microsoft.com/office/drawing/2014/main" id="{8DE3E07B-C9A7-2F09-5065-70FFF70CD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Graphs</a:t>
            </a:r>
          </a:p>
        </p:txBody>
      </p:sp>
      <p:sp>
        <p:nvSpPr>
          <p:cNvPr id="680963" name="Rectangle 3">
            <a:extLst>
              <a:ext uri="{FF2B5EF4-FFF2-40B4-BE49-F238E27FC236}">
                <a16:creationId xmlns="" xmlns:a16="http://schemas.microsoft.com/office/drawing/2014/main" id="{2320BB3B-F5A3-725F-734E-89F56E23F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>
            <a:normAutofit lnSpcReduction="10000"/>
          </a:bodyPr>
          <a:lstStyle/>
          <a:p>
            <a:r>
              <a:rPr lang="en-US" altLang="en-US" b="1" dirty="0" smtClean="0">
                <a:solidFill>
                  <a:srgbClr val="262626"/>
                </a:solidFill>
              </a:rPr>
              <a:t>Def(Graph): </a:t>
            </a:r>
            <a:r>
              <a:rPr lang="en-US" altLang="en-US" dirty="0" smtClean="0">
                <a:solidFill>
                  <a:srgbClr val="262626"/>
                </a:solidFill>
              </a:rPr>
              <a:t>A </a:t>
            </a:r>
            <a:r>
              <a:rPr lang="en-US" altLang="en-US" dirty="0">
                <a:solidFill>
                  <a:srgbClr val="262626"/>
                </a:solidFill>
              </a:rPr>
              <a:t>data structure </a:t>
            </a:r>
            <a:r>
              <a:rPr lang="en-US" altLang="en-US" dirty="0" smtClean="0">
                <a:solidFill>
                  <a:srgbClr val="262626"/>
                </a:solidFill>
              </a:rPr>
              <a:t>that consists of :</a:t>
            </a:r>
            <a:endParaRPr lang="en-US" altLang="en-US" dirty="0">
              <a:solidFill>
                <a:srgbClr val="262626"/>
              </a:solidFill>
            </a:endParaRP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A</a:t>
            </a:r>
            <a:r>
              <a:rPr lang="en-US" altLang="en-US" dirty="0" smtClean="0">
                <a:solidFill>
                  <a:srgbClr val="404040"/>
                </a:solidFill>
              </a:rPr>
              <a:t> </a:t>
            </a:r>
            <a:r>
              <a:rPr lang="en-US" altLang="en-US" dirty="0">
                <a:solidFill>
                  <a:srgbClr val="404040"/>
                </a:solidFill>
              </a:rPr>
              <a:t>set of </a:t>
            </a:r>
            <a:r>
              <a:rPr lang="en-US" altLang="en-US" b="1" dirty="0">
                <a:solidFill>
                  <a:srgbClr val="404040"/>
                </a:solidFill>
              </a:rPr>
              <a:t>vertices</a:t>
            </a:r>
            <a:r>
              <a:rPr lang="en-US" altLang="en-US" dirty="0">
                <a:solidFill>
                  <a:srgbClr val="404040"/>
                </a:solidFill>
              </a:rPr>
              <a:t> </a:t>
            </a:r>
            <a:r>
              <a:rPr lang="en-US" altLang="en-US" i="1" dirty="0">
                <a:solidFill>
                  <a:srgbClr val="404040"/>
                </a:solidFill>
              </a:rPr>
              <a:t>V</a:t>
            </a:r>
            <a:r>
              <a:rPr lang="en-US" altLang="en-US" dirty="0">
                <a:solidFill>
                  <a:srgbClr val="404040"/>
                </a:solidFill>
              </a:rPr>
              <a:t>,   </a:t>
            </a:r>
            <a:r>
              <a:rPr lang="en-US" altLang="en-US" sz="2000" b="1" i="1" dirty="0"/>
              <a:t>(sometimes also called as nodes)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A</a:t>
            </a:r>
            <a:r>
              <a:rPr lang="en-US" altLang="en-US" dirty="0" smtClean="0">
                <a:solidFill>
                  <a:srgbClr val="404040"/>
                </a:solidFill>
              </a:rPr>
              <a:t> </a:t>
            </a:r>
            <a:r>
              <a:rPr lang="en-US" altLang="en-US" dirty="0">
                <a:solidFill>
                  <a:srgbClr val="404040"/>
                </a:solidFill>
              </a:rPr>
              <a:t>set of </a:t>
            </a:r>
            <a:r>
              <a:rPr lang="en-US" altLang="en-US" b="1" dirty="0">
                <a:solidFill>
                  <a:srgbClr val="404040"/>
                </a:solidFill>
              </a:rPr>
              <a:t>edges</a:t>
            </a:r>
            <a:r>
              <a:rPr lang="en-US" altLang="en-US" dirty="0">
                <a:solidFill>
                  <a:srgbClr val="404040"/>
                </a:solidFill>
              </a:rPr>
              <a:t> </a:t>
            </a:r>
            <a:r>
              <a:rPr lang="en-US" altLang="en-US" i="1" dirty="0">
                <a:solidFill>
                  <a:srgbClr val="404040"/>
                </a:solidFill>
              </a:rPr>
              <a:t>E</a:t>
            </a:r>
            <a:r>
              <a:rPr lang="en-US" altLang="en-US" dirty="0">
                <a:solidFill>
                  <a:srgbClr val="404040"/>
                </a:solidFill>
              </a:rPr>
              <a:t>, where an edge</a:t>
            </a:r>
            <a:br>
              <a:rPr lang="en-US" altLang="en-US" dirty="0">
                <a:solidFill>
                  <a:srgbClr val="404040"/>
                </a:solidFill>
              </a:rPr>
            </a:br>
            <a:r>
              <a:rPr lang="en-US" altLang="en-US" dirty="0">
                <a:solidFill>
                  <a:srgbClr val="404040"/>
                </a:solidFill>
              </a:rPr>
              <a:t>represents a connection between 2 vertices.</a:t>
            </a:r>
          </a:p>
          <a:p>
            <a:pPr lvl="2"/>
            <a:r>
              <a:rPr lang="en-US" altLang="en-US" dirty="0"/>
              <a:t>Graph </a:t>
            </a:r>
            <a:r>
              <a:rPr lang="en-US" altLang="en-US" i="1" dirty="0"/>
              <a:t>G</a:t>
            </a:r>
            <a:r>
              <a:rPr lang="en-US" altLang="en-US" dirty="0"/>
              <a:t> = (</a:t>
            </a:r>
            <a:r>
              <a:rPr lang="en-US" altLang="en-US" i="1" dirty="0"/>
              <a:t>V</a:t>
            </a:r>
            <a:r>
              <a:rPr lang="en-US" altLang="en-US" dirty="0"/>
              <a:t>, </a:t>
            </a:r>
            <a:r>
              <a:rPr lang="en-US" altLang="en-US" i="1" dirty="0"/>
              <a:t>E</a:t>
            </a:r>
            <a:r>
              <a:rPr lang="en-US" altLang="en-US" dirty="0"/>
              <a:t>)</a:t>
            </a:r>
          </a:p>
          <a:p>
            <a:pPr lvl="2"/>
            <a:r>
              <a:rPr lang="en-US" altLang="en-US" dirty="0"/>
              <a:t>an edge is a pair (</a:t>
            </a:r>
            <a:r>
              <a:rPr lang="en-US" altLang="en-US" i="1" dirty="0"/>
              <a:t>v</a:t>
            </a:r>
            <a:r>
              <a:rPr lang="en-US" altLang="en-US" dirty="0"/>
              <a:t>, </a:t>
            </a:r>
            <a:r>
              <a:rPr lang="en-US" altLang="en-US" i="1" dirty="0"/>
              <a:t>w</a:t>
            </a:r>
            <a:r>
              <a:rPr lang="en-US" altLang="en-US" dirty="0"/>
              <a:t>) where </a:t>
            </a:r>
            <a:r>
              <a:rPr lang="en-US" altLang="en-US" i="1" dirty="0"/>
              <a:t>v</a:t>
            </a:r>
            <a:r>
              <a:rPr lang="en-US" altLang="en-US" dirty="0"/>
              <a:t>, </a:t>
            </a:r>
            <a:r>
              <a:rPr lang="en-US" altLang="en-US" i="1" dirty="0"/>
              <a:t>w</a:t>
            </a:r>
            <a:r>
              <a:rPr lang="en-US" altLang="en-US" dirty="0"/>
              <a:t> are in </a:t>
            </a:r>
            <a:r>
              <a:rPr lang="en-US" altLang="en-US" i="1" dirty="0"/>
              <a:t>V</a:t>
            </a:r>
          </a:p>
          <a:p>
            <a:endParaRPr lang="en-US" altLang="en-US" dirty="0">
              <a:solidFill>
                <a:srgbClr val="262626"/>
              </a:solidFill>
            </a:endParaRPr>
          </a:p>
          <a:p>
            <a:r>
              <a:rPr lang="en-US" altLang="en-US" dirty="0" smtClean="0">
                <a:solidFill>
                  <a:srgbClr val="262626"/>
                </a:solidFill>
              </a:rPr>
              <a:t>The </a:t>
            </a:r>
            <a:r>
              <a:rPr lang="en-US" altLang="en-US" dirty="0">
                <a:solidFill>
                  <a:srgbClr val="262626"/>
                </a:solidFill>
              </a:rPr>
              <a:t>graph at </a:t>
            </a:r>
            <a:r>
              <a:rPr lang="en-US" altLang="en-US" dirty="0" smtClean="0">
                <a:solidFill>
                  <a:srgbClr val="262626"/>
                </a:solidFill>
              </a:rPr>
              <a:t>right is represented as:</a:t>
            </a:r>
            <a:endParaRPr lang="en-US" altLang="en-US" dirty="0">
              <a:solidFill>
                <a:srgbClr val="262626"/>
              </a:solidFill>
            </a:endParaRPr>
          </a:p>
          <a:p>
            <a:pPr lvl="1"/>
            <a:r>
              <a:rPr lang="en-US" altLang="en-US" i="1" dirty="0">
                <a:solidFill>
                  <a:srgbClr val="404040"/>
                </a:solidFill>
              </a:rPr>
              <a:t>V</a:t>
            </a:r>
            <a:r>
              <a:rPr lang="en-US" altLang="en-US" dirty="0">
                <a:solidFill>
                  <a:srgbClr val="404040"/>
                </a:solidFill>
              </a:rPr>
              <a:t> = {a, b, c, d}</a:t>
            </a:r>
          </a:p>
          <a:p>
            <a:pPr lvl="1"/>
            <a:r>
              <a:rPr lang="en-US" altLang="en-US" i="1" dirty="0">
                <a:solidFill>
                  <a:srgbClr val="404040"/>
                </a:solidFill>
              </a:rPr>
              <a:t>E</a:t>
            </a:r>
            <a:r>
              <a:rPr lang="en-US" altLang="en-US" dirty="0">
                <a:solidFill>
                  <a:srgbClr val="404040"/>
                </a:solidFill>
              </a:rPr>
              <a:t> = {(a, c), (b, c), (b, d), (c, d)}</a:t>
            </a:r>
          </a:p>
          <a:p>
            <a:pPr lvl="1"/>
            <a:endParaRPr lang="en-US" altLang="en-US" dirty="0">
              <a:solidFill>
                <a:srgbClr val="404040"/>
              </a:solidFill>
            </a:endParaRPr>
          </a:p>
          <a:p>
            <a:endParaRPr lang="en-US" altLang="en-US" b="1" dirty="0">
              <a:solidFill>
                <a:srgbClr val="262626"/>
              </a:solidFill>
            </a:endParaRPr>
          </a:p>
          <a:p>
            <a:r>
              <a:rPr lang="en-US" altLang="en-US" b="1" dirty="0" smtClean="0">
                <a:solidFill>
                  <a:srgbClr val="262626"/>
                </a:solidFill>
              </a:rPr>
              <a:t>Degree</a:t>
            </a:r>
            <a:r>
              <a:rPr lang="en-US" altLang="en-US" dirty="0">
                <a:solidFill>
                  <a:srgbClr val="262626"/>
                </a:solidFill>
              </a:rPr>
              <a:t>: number of edges touching a given vertex.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at right: a=1, b=2, c=3, d=2</a:t>
            </a:r>
          </a:p>
        </p:txBody>
      </p:sp>
      <p:grpSp>
        <p:nvGrpSpPr>
          <p:cNvPr id="680973" name="Group 13">
            <a:extLst>
              <a:ext uri="{FF2B5EF4-FFF2-40B4-BE49-F238E27FC236}">
                <a16:creationId xmlns="" xmlns:a16="http://schemas.microsoft.com/office/drawing/2014/main" id="{4E8E2783-DDC3-775F-B88B-2EEAA71BF764}"/>
              </a:ext>
            </a:extLst>
          </p:cNvPr>
          <p:cNvGrpSpPr>
            <a:grpSpLocks/>
          </p:cNvGrpSpPr>
          <p:nvPr/>
        </p:nvGrpSpPr>
        <p:grpSpPr bwMode="auto">
          <a:xfrm>
            <a:off x="8641080" y="3893820"/>
            <a:ext cx="1676400" cy="1524000"/>
            <a:chOff x="4320" y="1344"/>
            <a:chExt cx="1056" cy="960"/>
          </a:xfrm>
        </p:grpSpPr>
        <p:sp>
          <p:nvSpPr>
            <p:cNvPr id="680964" name="Oval 4">
              <a:extLst>
                <a:ext uri="{FF2B5EF4-FFF2-40B4-BE49-F238E27FC236}">
                  <a16:creationId xmlns="" xmlns:a16="http://schemas.microsoft.com/office/drawing/2014/main" id="{0C0D1E96-6528-73E7-6718-7583A8227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392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a</a:t>
              </a:r>
            </a:p>
          </p:txBody>
        </p:sp>
        <p:sp>
          <p:nvSpPr>
            <p:cNvPr id="680966" name="Oval 6">
              <a:extLst>
                <a:ext uri="{FF2B5EF4-FFF2-40B4-BE49-F238E27FC236}">
                  <a16:creationId xmlns="" xmlns:a16="http://schemas.microsoft.com/office/drawing/2014/main" id="{74A7C9CB-65C6-4C07-18E6-8C5C15A43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016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c</a:t>
              </a:r>
            </a:p>
          </p:txBody>
        </p:sp>
        <p:sp>
          <p:nvSpPr>
            <p:cNvPr id="680967" name="Oval 7">
              <a:extLst>
                <a:ext uri="{FF2B5EF4-FFF2-40B4-BE49-F238E27FC236}">
                  <a16:creationId xmlns="" xmlns:a16="http://schemas.microsoft.com/office/drawing/2014/main" id="{80283E6C-2518-9DA7-AE20-911B4556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34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b</a:t>
              </a:r>
            </a:p>
          </p:txBody>
        </p:sp>
        <p:sp>
          <p:nvSpPr>
            <p:cNvPr id="680968" name="Oval 8">
              <a:extLst>
                <a:ext uri="{FF2B5EF4-FFF2-40B4-BE49-F238E27FC236}">
                  <a16:creationId xmlns="" xmlns:a16="http://schemas.microsoft.com/office/drawing/2014/main" id="{DDDA6C7B-1A04-5DA4-3B36-D27B9B0CD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206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d</a:t>
              </a:r>
            </a:p>
          </p:txBody>
        </p:sp>
        <p:cxnSp>
          <p:nvCxnSpPr>
            <p:cNvPr id="680969" name="AutoShape 9">
              <a:extLst>
                <a:ext uri="{FF2B5EF4-FFF2-40B4-BE49-F238E27FC236}">
                  <a16:creationId xmlns="" xmlns:a16="http://schemas.microsoft.com/office/drawing/2014/main" id="{8BEA2008-A3A6-79DF-744D-6DA65053FF73}"/>
                </a:ext>
              </a:extLst>
            </p:cNvPr>
            <p:cNvCxnSpPr>
              <a:cxnSpLocks noChangeShapeType="1"/>
              <a:stCxn id="680964" idx="4"/>
              <a:endCxn id="680966" idx="0"/>
            </p:cNvCxnSpPr>
            <p:nvPr/>
          </p:nvCxnSpPr>
          <p:spPr bwMode="auto">
            <a:xfrm flipH="1">
              <a:off x="4440" y="1638"/>
              <a:ext cx="96" cy="37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0970" name="AutoShape 10">
              <a:extLst>
                <a:ext uri="{FF2B5EF4-FFF2-40B4-BE49-F238E27FC236}">
                  <a16:creationId xmlns="" xmlns:a16="http://schemas.microsoft.com/office/drawing/2014/main" id="{7EA6E348-12E2-B373-5D63-11CB68138E94}"/>
                </a:ext>
              </a:extLst>
            </p:cNvPr>
            <p:cNvCxnSpPr>
              <a:cxnSpLocks noChangeShapeType="1"/>
              <a:stCxn id="680966" idx="6"/>
              <a:endCxn id="680968" idx="2"/>
            </p:cNvCxnSpPr>
            <p:nvPr/>
          </p:nvCxnSpPr>
          <p:spPr bwMode="auto">
            <a:xfrm>
              <a:off x="4566" y="2136"/>
              <a:ext cx="420" cy="4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0971" name="AutoShape 11">
              <a:extLst>
                <a:ext uri="{FF2B5EF4-FFF2-40B4-BE49-F238E27FC236}">
                  <a16:creationId xmlns="" xmlns:a16="http://schemas.microsoft.com/office/drawing/2014/main" id="{4DD48460-7D0C-310B-06E8-6E81FB1071B7}"/>
                </a:ext>
              </a:extLst>
            </p:cNvPr>
            <p:cNvCxnSpPr>
              <a:cxnSpLocks noChangeShapeType="1"/>
              <a:stCxn id="680968" idx="7"/>
              <a:endCxn id="680967" idx="4"/>
            </p:cNvCxnSpPr>
            <p:nvPr/>
          </p:nvCxnSpPr>
          <p:spPr bwMode="auto">
            <a:xfrm flipV="1">
              <a:off x="5197" y="1590"/>
              <a:ext cx="59" cy="50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0972" name="AutoShape 12">
              <a:extLst>
                <a:ext uri="{FF2B5EF4-FFF2-40B4-BE49-F238E27FC236}">
                  <a16:creationId xmlns="" xmlns:a16="http://schemas.microsoft.com/office/drawing/2014/main" id="{B8703421-6937-F4AE-76FE-188F2F803D13}"/>
                </a:ext>
              </a:extLst>
            </p:cNvPr>
            <p:cNvCxnSpPr>
              <a:cxnSpLocks noChangeShapeType="1"/>
              <a:stCxn id="680966" idx="7"/>
              <a:endCxn id="680967" idx="3"/>
            </p:cNvCxnSpPr>
            <p:nvPr/>
          </p:nvCxnSpPr>
          <p:spPr bwMode="auto">
            <a:xfrm flipV="1">
              <a:off x="4525" y="1555"/>
              <a:ext cx="646" cy="49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BA57190D-FFB8-3A88-BABD-4D88DAE5F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777240"/>
            <a:ext cx="10058400" cy="5931670"/>
          </a:xfrm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C6935BC-8219-78C1-8C37-9B46458A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4B227CFF-2FF0-3BEC-719E-7F834BCB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090"/>
            <a:ext cx="8225790" cy="531948"/>
          </a:xfrm>
        </p:spPr>
        <p:txBody>
          <a:bodyPr>
            <a:noAutofit/>
          </a:bodyPr>
          <a:lstStyle/>
          <a:p>
            <a:r>
              <a:rPr lang="en-IN" sz="3600" b="1" dirty="0" smtClean="0"/>
              <a:t>1. Breadth-First </a:t>
            </a:r>
            <a:r>
              <a:rPr lang="en-IN" sz="3600" b="1" dirty="0"/>
              <a:t>Search </a:t>
            </a:r>
            <a:r>
              <a:rPr lang="en-IN" sz="3600" b="1" dirty="0" smtClean="0"/>
              <a:t>Process Flow(BFS</a:t>
            </a:r>
            <a:r>
              <a:rPr lang="en-IN" sz="3600" b="1" dirty="0"/>
              <a:t>)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90D86AF-2DA2-DCBA-02E5-0D2B255ACF2A}"/>
              </a:ext>
            </a:extLst>
          </p:cNvPr>
          <p:cNvSpPr txBox="1"/>
          <p:nvPr/>
        </p:nvSpPr>
        <p:spPr>
          <a:xfrm>
            <a:off x="8584097" y="971550"/>
            <a:ext cx="321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Note: BFS uses Queue data structure</a:t>
            </a:r>
          </a:p>
        </p:txBody>
      </p:sp>
    </p:spTree>
    <p:extLst>
      <p:ext uri="{BB962C8B-B14F-4D97-AF65-F5344CB8AC3E}">
        <p14:creationId xmlns="" xmlns:p14="http://schemas.microsoft.com/office/powerpoint/2010/main" val="19975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 for Breadth First Search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28738" y="1528763"/>
            <a:ext cx="9544049" cy="484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Pseudocode</a:t>
            </a:r>
            <a:r>
              <a:rPr lang="en-IN" dirty="0" smtClean="0"/>
              <a:t> of BFS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1" y="1524001"/>
            <a:ext cx="9829799" cy="434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20CDC20-9C3F-B8FD-D29B-E1C93F5DE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Consider the below graph is given and you are asked to traverse it using BFS </a:t>
            </a:r>
            <a:r>
              <a:rPr lang="en-IN" b="1" dirty="0"/>
              <a:t>starting from the node 0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C91A08-6565-95B2-39FD-A8B5E7D7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893D209-12DC-2AAD-202E-F69B4D42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BFS Traversal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AA18D3A-8DCC-B6E4-866C-4DB8B7E5E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783" y="2667862"/>
            <a:ext cx="4600371" cy="2882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62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EBA9FA0-7BB5-D3D8-F8CA-EB39B42D0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Step 1: 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Initially queue and visited arrays are empty.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97A1A5-AABF-DDF3-2229-86BFBA38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4DA2C38-FD40-913A-A12E-BA442ACA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BFS Traversal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573B741-49C1-1BC1-B32C-AD2267E0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33" y="2736442"/>
            <a:ext cx="4600371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3133B46-A7D7-AE57-84C7-8C23AB86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06040"/>
            <a:ext cx="5965937" cy="26935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396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EBA9FA0-7BB5-D3D8-F8CA-EB39B42D0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Step 2: 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Push node 0 into queue and mark it visited.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97A1A5-AABF-DDF3-2229-86BFBA38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4DA2C38-FD40-913A-A12E-BA442ACA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BFS Traversal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BAF3A1B-1586-C4C9-2118-B8A287DD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55" y="2423505"/>
            <a:ext cx="10092690" cy="33486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978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EBA9FA0-7BB5-D3D8-F8CA-EB39B42D0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Step 3: 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Remove node </a:t>
            </a:r>
            <a:r>
              <a:rPr lang="en-US" i="1" dirty="0">
                <a:solidFill>
                  <a:srgbClr val="273239"/>
                </a:solidFill>
                <a:effectLst/>
                <a:latin typeface="Nunito" pitchFamily="2" charset="0"/>
              </a:rPr>
              <a:t>0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 from the front of queue and visit the unvisited </a:t>
            </a:r>
            <a:r>
              <a:rPr lang="en-US" b="0" i="1" dirty="0" err="1">
                <a:solidFill>
                  <a:srgbClr val="273239"/>
                </a:solidFill>
                <a:effectLst/>
                <a:latin typeface="Nunito" pitchFamily="2" charset="0"/>
              </a:rPr>
              <a:t>neighbours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 and push them into queue.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97A1A5-AABF-DDF3-2229-86BFBA38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4DA2C38-FD40-913A-A12E-BA442ACA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BFS Traversal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E3C8CF1-AD34-A237-FB7E-4C8E58EA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2818409"/>
            <a:ext cx="9239249" cy="2793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B211908-8374-21B1-00B9-C9E413426B36}"/>
              </a:ext>
            </a:extLst>
          </p:cNvPr>
          <p:cNvSpPr txBox="1"/>
          <p:nvPr/>
        </p:nvSpPr>
        <p:spPr>
          <a:xfrm>
            <a:off x="10138410" y="2712452"/>
            <a:ext cx="1737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Output</a:t>
            </a:r>
          </a:p>
          <a:p>
            <a:endParaRPr lang="en-IN" dirty="0"/>
          </a:p>
          <a:p>
            <a:r>
              <a:rPr lang="en-IN" sz="2400" dirty="0"/>
              <a:t>0</a:t>
            </a:r>
          </a:p>
        </p:txBody>
      </p:sp>
    </p:spTree>
    <p:extLst>
      <p:ext uri="{BB962C8B-B14F-4D97-AF65-F5344CB8AC3E}">
        <p14:creationId xmlns="" xmlns:p14="http://schemas.microsoft.com/office/powerpoint/2010/main" val="5447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EBA9FA0-7BB5-D3D8-F8CA-EB39B42D0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Step 4: 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Remove node 1 from the front of queue and visit the unvisited neighbors and push them into queue.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97A1A5-AABF-DDF3-2229-86BFBA38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4DA2C38-FD40-913A-A12E-BA442ACA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BFS Traversal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FDA7E61-5C3E-FCCE-1525-F76D7777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70" y="2912298"/>
            <a:ext cx="8481060" cy="2942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A7A5A9-8216-4D54-C9D5-498172C45E6D}"/>
              </a:ext>
            </a:extLst>
          </p:cNvPr>
          <p:cNvSpPr txBox="1"/>
          <p:nvPr/>
        </p:nvSpPr>
        <p:spPr>
          <a:xfrm>
            <a:off x="10641497" y="2413337"/>
            <a:ext cx="17059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Output</a:t>
            </a:r>
          </a:p>
          <a:p>
            <a:endParaRPr lang="en-IN" dirty="0"/>
          </a:p>
          <a:p>
            <a:r>
              <a:rPr lang="en-IN" sz="2400" dirty="0"/>
              <a:t>0</a:t>
            </a:r>
          </a:p>
          <a:p>
            <a:r>
              <a:rPr lang="en-IN" sz="2400" dirty="0"/>
              <a:t>1</a:t>
            </a:r>
          </a:p>
        </p:txBody>
      </p:sp>
    </p:spTree>
    <p:extLst>
      <p:ext uri="{BB962C8B-B14F-4D97-AF65-F5344CB8AC3E}">
        <p14:creationId xmlns="" xmlns:p14="http://schemas.microsoft.com/office/powerpoint/2010/main" val="216867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EBA9FA0-7BB5-D3D8-F8CA-EB39B42D0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Step 5: 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Remove node 2 from the front of queue and visit the unvisited </a:t>
            </a:r>
            <a:r>
              <a:rPr lang="en-US" b="0" i="1" dirty="0" err="1">
                <a:solidFill>
                  <a:srgbClr val="273239"/>
                </a:solidFill>
                <a:effectLst/>
                <a:latin typeface="Nunito" pitchFamily="2" charset="0"/>
              </a:rPr>
              <a:t>neighbours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 and push them into queue.</a:t>
            </a:r>
            <a:r>
              <a:rPr lang="en-IN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97A1A5-AABF-DDF3-2229-86BFBA38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4DA2C38-FD40-913A-A12E-BA442ACA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BFS Traversal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ACD69C3-2A98-440C-D211-C3DB1EC3D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83" y="2837776"/>
            <a:ext cx="5974203" cy="3019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A997256-CF49-5423-681B-DE5064E46E44}"/>
              </a:ext>
            </a:extLst>
          </p:cNvPr>
          <p:cNvSpPr txBox="1"/>
          <p:nvPr/>
        </p:nvSpPr>
        <p:spPr>
          <a:xfrm>
            <a:off x="10641497" y="2413337"/>
            <a:ext cx="17059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Output</a:t>
            </a:r>
          </a:p>
          <a:p>
            <a:endParaRPr lang="en-IN" dirty="0"/>
          </a:p>
          <a:p>
            <a:r>
              <a:rPr lang="en-IN" sz="2400" dirty="0"/>
              <a:t>0</a:t>
            </a:r>
          </a:p>
          <a:p>
            <a:r>
              <a:rPr lang="en-IN" sz="2400" dirty="0"/>
              <a:t>1</a:t>
            </a:r>
          </a:p>
          <a:p>
            <a:r>
              <a:rPr lang="en-IN" sz="2400" dirty="0"/>
              <a:t>2</a:t>
            </a:r>
          </a:p>
        </p:txBody>
      </p:sp>
    </p:spTree>
    <p:extLst>
      <p:ext uri="{BB962C8B-B14F-4D97-AF65-F5344CB8AC3E}">
        <p14:creationId xmlns="" xmlns:p14="http://schemas.microsoft.com/office/powerpoint/2010/main" val="290098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EBA9FA0-7BB5-D3D8-F8CA-EB39B42D0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Step 6: 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Remove node 3 from the front of queue and visit the unvisited neighbors and push them into queue. </a:t>
            </a:r>
          </a:p>
          <a:p>
            <a:pPr marL="0" indent="0">
              <a:buNone/>
            </a:pPr>
            <a:r>
              <a:rPr lang="en-US" i="1" dirty="0">
                <a:solidFill>
                  <a:srgbClr val="273239"/>
                </a:solidFill>
                <a:latin typeface="Nunito" pitchFamily="2" charset="0"/>
              </a:rPr>
              <a:t>Observe 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that every neighbors of node 3 is already visited, so move to the next node that are in the front of the queue.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97A1A5-AABF-DDF3-2229-86BFBA38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4DA2C38-FD40-913A-A12E-BA442ACA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BFS Traversal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0850C1E-CCD8-DDA7-3A11-64323B23E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48" y="3723438"/>
            <a:ext cx="8184703" cy="2259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963B111-DCD2-1B49-1A16-4978983AF577}"/>
              </a:ext>
            </a:extLst>
          </p:cNvPr>
          <p:cNvSpPr txBox="1"/>
          <p:nvPr/>
        </p:nvSpPr>
        <p:spPr>
          <a:xfrm>
            <a:off x="10641497" y="2413337"/>
            <a:ext cx="170592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Output</a:t>
            </a:r>
          </a:p>
          <a:p>
            <a:endParaRPr lang="en-IN" dirty="0"/>
          </a:p>
          <a:p>
            <a:r>
              <a:rPr lang="en-IN" sz="2400" dirty="0"/>
              <a:t>0</a:t>
            </a:r>
          </a:p>
          <a:p>
            <a:r>
              <a:rPr lang="en-IN" sz="2400" dirty="0"/>
              <a:t>1</a:t>
            </a:r>
          </a:p>
          <a:p>
            <a:r>
              <a:rPr lang="en-IN" sz="2400" dirty="0"/>
              <a:t>2</a:t>
            </a:r>
          </a:p>
          <a:p>
            <a:r>
              <a:rPr lang="en-IN" sz="2400" dirty="0"/>
              <a:t>3</a:t>
            </a:r>
          </a:p>
        </p:txBody>
      </p:sp>
    </p:spTree>
    <p:extLst>
      <p:ext uri="{BB962C8B-B14F-4D97-AF65-F5344CB8AC3E}">
        <p14:creationId xmlns="" xmlns:p14="http://schemas.microsoft.com/office/powerpoint/2010/main" val="9851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3D6F13F-7553-9247-93F2-61267AED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E0AE86D-67FD-E81A-3769-9E655D19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2AC11CB3-EB3A-F776-B32D-C4F6F07C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Another example 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8222040-3C80-0C04-1950-056C1734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035" y="2098606"/>
            <a:ext cx="4457929" cy="2660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BE64EB0-165A-4F80-D6DD-D9551627A564}"/>
              </a:ext>
            </a:extLst>
          </p:cNvPr>
          <p:cNvSpPr txBox="1"/>
          <p:nvPr/>
        </p:nvSpPr>
        <p:spPr>
          <a:xfrm>
            <a:off x="1554480" y="5383530"/>
            <a:ext cx="9464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graph has a set of vertices V= { 1,2,3,4,5} and</a:t>
            </a:r>
          </a:p>
          <a:p>
            <a:r>
              <a:rPr lang="en-US" sz="2800" dirty="0"/>
              <a:t> a set of edges E= { (1,2),(1,3),(2,3),(2,4),(2,5),(3,5),(4,5 }.</a:t>
            </a:r>
            <a:endParaRPr lang="en-IN" sz="2800" dirty="0"/>
          </a:p>
        </p:txBody>
      </p:sp>
    </p:spTree>
    <p:extLst>
      <p:ext uri="{BB962C8B-B14F-4D97-AF65-F5344CB8AC3E}">
        <p14:creationId xmlns="" xmlns:p14="http://schemas.microsoft.com/office/powerpoint/2010/main" val="3792638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EBA9FA0-7BB5-D3D8-F8CA-EB39B42D0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Step 7: 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Remove node 4 from the front of queue and visit the unvisited </a:t>
            </a:r>
            <a:r>
              <a:rPr lang="en-US" b="0" i="1" dirty="0" err="1">
                <a:solidFill>
                  <a:srgbClr val="273239"/>
                </a:solidFill>
                <a:effectLst/>
                <a:latin typeface="Nunito" pitchFamily="2" charset="0"/>
              </a:rPr>
              <a:t>neighbours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 and push them into queue. </a:t>
            </a:r>
          </a:p>
          <a:p>
            <a:pPr marL="0" indent="0">
              <a:buNone/>
            </a:pPr>
            <a:r>
              <a:rPr lang="en-US" i="1" dirty="0">
                <a:solidFill>
                  <a:srgbClr val="273239"/>
                </a:solidFill>
                <a:latin typeface="Nunito" pitchFamily="2" charset="0"/>
              </a:rPr>
              <a:t>Observe that 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 every </a:t>
            </a:r>
            <a:r>
              <a:rPr lang="en-US" b="0" i="1" dirty="0" err="1">
                <a:solidFill>
                  <a:srgbClr val="273239"/>
                </a:solidFill>
                <a:effectLst/>
                <a:latin typeface="Nunito" pitchFamily="2" charset="0"/>
              </a:rPr>
              <a:t>neighbours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 of node 4 are visited, so move to the next node that is in the front of the queue.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97A1A5-AABF-DDF3-2229-86BFBA38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4DA2C38-FD40-913A-A12E-BA442ACA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BFS Traversal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0891A73-F251-2689-F900-0F02B6D4DEF2}"/>
              </a:ext>
            </a:extLst>
          </p:cNvPr>
          <p:cNvSpPr txBox="1"/>
          <p:nvPr/>
        </p:nvSpPr>
        <p:spPr>
          <a:xfrm>
            <a:off x="11978640" y="590931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19FB518-8BE8-6408-E696-570C614F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54" y="3780119"/>
            <a:ext cx="3659854" cy="2129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E24F219-C800-3C5A-1E4F-F589E223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477" y="3509804"/>
            <a:ext cx="4834323" cy="17473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AA51074-A2E2-2A23-F8DB-64C794FD548C}"/>
              </a:ext>
            </a:extLst>
          </p:cNvPr>
          <p:cNvSpPr txBox="1"/>
          <p:nvPr/>
        </p:nvSpPr>
        <p:spPr>
          <a:xfrm>
            <a:off x="525780" y="576072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Note: 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 Queue becomes empty here, So, we terminate these process of </a:t>
            </a:r>
            <a:r>
              <a:rPr lang="en-US" i="1" dirty="0">
                <a:solidFill>
                  <a:srgbClr val="273239"/>
                </a:solidFill>
                <a:latin typeface="Nunito" pitchFamily="2" charset="0"/>
              </a:rPr>
              <a:t>BFS traversal</a:t>
            </a:r>
            <a:r>
              <a:rPr lang="en-US" b="0" i="1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B5D330E-E83F-7A81-66A2-7F29EDB59675}"/>
              </a:ext>
            </a:extLst>
          </p:cNvPr>
          <p:cNvSpPr txBox="1"/>
          <p:nvPr/>
        </p:nvSpPr>
        <p:spPr>
          <a:xfrm>
            <a:off x="10813256" y="75130"/>
            <a:ext cx="170592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Output</a:t>
            </a:r>
          </a:p>
          <a:p>
            <a:endParaRPr lang="en-IN" dirty="0"/>
          </a:p>
          <a:p>
            <a:r>
              <a:rPr lang="en-IN" sz="2400" dirty="0"/>
              <a:t>0</a:t>
            </a:r>
          </a:p>
          <a:p>
            <a:r>
              <a:rPr lang="en-IN" sz="2400" dirty="0"/>
              <a:t>1</a:t>
            </a:r>
          </a:p>
          <a:p>
            <a:r>
              <a:rPr lang="en-IN" sz="2400" dirty="0"/>
              <a:t>2</a:t>
            </a:r>
          </a:p>
          <a:p>
            <a:r>
              <a:rPr lang="en-IN" sz="2400" dirty="0"/>
              <a:t>3</a:t>
            </a:r>
          </a:p>
          <a:p>
            <a:r>
              <a:rPr lang="en-IN" sz="2400" dirty="0"/>
              <a:t>4</a:t>
            </a:r>
          </a:p>
        </p:txBody>
      </p:sp>
    </p:spTree>
    <p:extLst>
      <p:ext uri="{BB962C8B-B14F-4D97-AF65-F5344CB8AC3E}">
        <p14:creationId xmlns="" xmlns:p14="http://schemas.microsoft.com/office/powerpoint/2010/main" val="27000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adjacency list is used for implementation of graph: O(V+E)</a:t>
            </a:r>
          </a:p>
          <a:p>
            <a:r>
              <a:rPr lang="en-US" dirty="0" smtClean="0"/>
              <a:t>If adjacency matrix is used for </a:t>
            </a:r>
            <a:r>
              <a:rPr lang="en-US" dirty="0" err="1" smtClean="0"/>
              <a:t>implementaion</a:t>
            </a:r>
            <a:r>
              <a:rPr lang="en-US" dirty="0" smtClean="0"/>
              <a:t> of graph: O(V^2)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Time complexity of BFS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b="1" dirty="0" smtClean="0"/>
              <a:t>shortest path</a:t>
            </a:r>
            <a:r>
              <a:rPr lang="en-US" dirty="0" smtClean="0"/>
              <a:t> in an </a:t>
            </a:r>
            <a:r>
              <a:rPr lang="en-US" dirty="0" err="1" smtClean="0"/>
              <a:t>unweighted</a:t>
            </a:r>
            <a:r>
              <a:rPr lang="en-US" dirty="0" smtClean="0"/>
              <a:t> graph</a:t>
            </a:r>
          </a:p>
          <a:p>
            <a:r>
              <a:rPr lang="en-US" b="1" dirty="0" smtClean="0"/>
              <a:t>Web crawlers</a:t>
            </a:r>
            <a:r>
              <a:rPr lang="en-US" dirty="0" smtClean="0"/>
              <a:t> (searching level by level)</a:t>
            </a:r>
          </a:p>
          <a:p>
            <a:r>
              <a:rPr lang="en-US" b="1" dirty="0" smtClean="0"/>
              <a:t>Social networking</a:t>
            </a:r>
            <a:r>
              <a:rPr lang="en-US" dirty="0" smtClean="0"/>
              <a:t> (finding friends of friends)</a:t>
            </a:r>
          </a:p>
          <a:p>
            <a:r>
              <a:rPr lang="en-US" b="1" dirty="0" smtClean="0"/>
              <a:t>Network broadcasting</a:t>
            </a:r>
            <a:endParaRPr lang="en-US" dirty="0" smtClean="0"/>
          </a:p>
          <a:p>
            <a:r>
              <a:rPr lang="en-US" b="1" dirty="0" smtClean="0"/>
              <a:t>AI search algorithms</a:t>
            </a:r>
            <a:r>
              <a:rPr lang="en-US" dirty="0" smtClean="0"/>
              <a:t> in games and puzzles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 smtClean="0"/>
              <a:t>Applications of BFS</a:t>
            </a:r>
            <a:endParaRPr lang="en-US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="" xmlns:a16="http://schemas.microsoft.com/office/drawing/2014/main" id="{062858F3-E96E-338A-6764-85AC58EDD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" y="1690688"/>
            <a:ext cx="9395460" cy="3887152"/>
          </a:xfrm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97A1A5-AABF-DDF3-2229-86BFBA38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4DA2C38-FD40-913A-A12E-BA442ACA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Homework:1  Display the nodes visited on the below graph using BFS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E7AC60-0BCD-A988-4B78-8330391F38F9}"/>
              </a:ext>
            </a:extLst>
          </p:cNvPr>
          <p:cNvSpPr txBox="1"/>
          <p:nvPr/>
        </p:nvSpPr>
        <p:spPr>
          <a:xfrm>
            <a:off x="7155180" y="1485900"/>
            <a:ext cx="4491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Starting node is V1</a:t>
            </a:r>
          </a:p>
        </p:txBody>
      </p:sp>
    </p:spTree>
    <p:extLst>
      <p:ext uri="{BB962C8B-B14F-4D97-AF65-F5344CB8AC3E}">
        <p14:creationId xmlns="" xmlns:p14="http://schemas.microsoft.com/office/powerpoint/2010/main" val="158190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B4EACBD-5F3C-DA6C-13DD-52B94CDB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4400" b="1" dirty="0"/>
              <a:t>V1, V2, V8, V3, V4, V5, V6, V7.</a:t>
            </a:r>
            <a:br>
              <a:rPr lang="en-IN" sz="4400" b="1" dirty="0"/>
            </a:br>
            <a:endParaRPr lang="en-IN" sz="4400" b="1" dirty="0"/>
          </a:p>
          <a:p>
            <a:pPr marL="0" indent="0">
              <a:buNone/>
            </a:pPr>
            <a:r>
              <a:rPr lang="en-IN" sz="4400" dirty="0"/>
              <a:t>The above is the order of the nodes visited in the graph using BFS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BA5592B-8A5C-F80C-F706-B13748E8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D8C3BFA-9826-8F08-FA43-2448B7A5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BFS </a:t>
            </a:r>
            <a:r>
              <a:rPr lang="en-IN" b="1" dirty="0" smtClean="0"/>
              <a:t>Expected Output </a:t>
            </a:r>
            <a:r>
              <a:rPr lang="en-IN" b="1" dirty="0"/>
              <a:t>(Homework1)</a:t>
            </a:r>
          </a:p>
        </p:txBody>
      </p:sp>
    </p:spTree>
    <p:extLst>
      <p:ext uri="{BB962C8B-B14F-4D97-AF65-F5344CB8AC3E}">
        <p14:creationId xmlns="" xmlns:p14="http://schemas.microsoft.com/office/powerpoint/2010/main" val="36253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97A1A5-AABF-DDF3-2229-86BFBA38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4DA2C38-FD40-913A-A12E-BA442ACA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Homework2: Display the nodes visited on the below graph using BFS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E7AC60-0BCD-A988-4B78-8330391F38F9}"/>
              </a:ext>
            </a:extLst>
          </p:cNvPr>
          <p:cNvSpPr txBox="1"/>
          <p:nvPr/>
        </p:nvSpPr>
        <p:spPr>
          <a:xfrm>
            <a:off x="7155180" y="1485900"/>
            <a:ext cx="4491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Starting node is 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4EF6400-E56C-4132-97B3-7EBC8D807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DB9C0A1-18D4-BF76-4358-AE1D28F9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46" y="2367876"/>
            <a:ext cx="5010407" cy="3358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E73DBF-FBD3-EF6F-48FA-0A13CA7B8D4F}"/>
              </a:ext>
            </a:extLst>
          </p:cNvPr>
          <p:cNvSpPr txBox="1"/>
          <p:nvPr/>
        </p:nvSpPr>
        <p:spPr>
          <a:xfrm>
            <a:off x="6096000" y="5886450"/>
            <a:ext cx="501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Reference Link:  https://www.javatpoint.com/breadth-first-search-algorithm </a:t>
            </a:r>
          </a:p>
        </p:txBody>
      </p:sp>
    </p:spTree>
    <p:extLst>
      <p:ext uri="{BB962C8B-B14F-4D97-AF65-F5344CB8AC3E}">
        <p14:creationId xmlns="" xmlns:p14="http://schemas.microsoft.com/office/powerpoint/2010/main" val="38289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B4EACBD-5F3C-DA6C-13DD-52B94CDB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i="0" dirty="0">
                <a:solidFill>
                  <a:srgbClr val="000000"/>
                </a:solidFill>
                <a:effectLst/>
                <a:latin typeface="inter-regular"/>
              </a:rPr>
              <a:t>A, B, D, C, F, E, G</a:t>
            </a:r>
          </a:p>
          <a:p>
            <a:pPr marL="0" indent="0">
              <a:buNone/>
            </a:pPr>
            <a:r>
              <a:rPr lang="en-IN" sz="4400" dirty="0"/>
              <a:t>The above is the order of the nodes visited in the graph using BFS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BA5592B-8A5C-F80C-F706-B13748E8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D8C3BFA-9826-8F08-FA43-2448B7A5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BFS Output (Homework2)</a:t>
            </a:r>
          </a:p>
        </p:txBody>
      </p:sp>
    </p:spTree>
    <p:extLst>
      <p:ext uri="{BB962C8B-B14F-4D97-AF65-F5344CB8AC3E}">
        <p14:creationId xmlns="" xmlns:p14="http://schemas.microsoft.com/office/powerpoint/2010/main" val="5744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CA9482B-18C4-E3A6-30FD-6BB24EF0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176598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/>
              <a:t>Breadth  first traversal of the graph proceeds level-by-level</a:t>
            </a:r>
          </a:p>
          <a:p>
            <a:pPr algn="just"/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The DFS algorithm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starts at the root node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(selecting some arbitrary node as the root node in the case of a graph) and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explores as far as possible along each branch before backtracking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. </a:t>
            </a:r>
          </a:p>
          <a:p>
            <a:pPr algn="just"/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It uses the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Last In-First-Out (LIFO)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strategy and hence it is implemented using a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stack data structure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As DFS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traverses the tree “deepest node first”,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it would always picks the deeper branch until it reaches the solution (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or it runs out of nodes, and goes to the next branch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). </a:t>
            </a:r>
            <a:endParaRPr lang="en-I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4602F7-8EE0-AA45-F8F5-A10392DDB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BBEEC73-E62F-C56C-0B62-F8ED16D62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30" y="0"/>
            <a:ext cx="10515600" cy="1325563"/>
          </a:xfrm>
        </p:spPr>
        <p:txBody>
          <a:bodyPr/>
          <a:lstStyle/>
          <a:p>
            <a:r>
              <a:rPr lang="en-IN" b="1" dirty="0"/>
              <a:t>Depth-First Search (DFS)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1100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D3B482FD-DB63-78FE-4F8D-93693D731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4" y="708660"/>
            <a:ext cx="9708516" cy="6023610"/>
          </a:xfrm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A673C24-2817-BA35-74B6-0D4A5ECE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3157F8A-8047-7572-87CC-7D882B4D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0"/>
            <a:ext cx="10515600" cy="514985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Process flow of Depth-First </a:t>
            </a:r>
            <a:r>
              <a:rPr lang="en-IN" b="1" dirty="0"/>
              <a:t>Search (DFS)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AB7E41E-68E5-C483-837C-CFB6DE44214D}"/>
              </a:ext>
            </a:extLst>
          </p:cNvPr>
          <p:cNvSpPr txBox="1"/>
          <p:nvPr/>
        </p:nvSpPr>
        <p:spPr>
          <a:xfrm>
            <a:off x="7466815" y="1051560"/>
            <a:ext cx="6349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Note: DFS uses Stack data structure</a:t>
            </a:r>
          </a:p>
        </p:txBody>
      </p:sp>
    </p:spTree>
    <p:extLst>
      <p:ext uri="{BB962C8B-B14F-4D97-AF65-F5344CB8AC3E}">
        <p14:creationId xmlns="" xmlns:p14="http://schemas.microsoft.com/office/powerpoint/2010/main" val="34035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DFS Algorithm Steps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0075" y="1971675"/>
            <a:ext cx="10129838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>
            <a:extLst>
              <a:ext uri="{FF2B5EF4-FFF2-40B4-BE49-F238E27FC236}">
                <a16:creationId xmlns="" xmlns:a16="http://schemas.microsoft.com/office/drawing/2014/main" id="{0D24CA22-4E5C-0B21-3880-C984E4ACFC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 examples in real-world</a:t>
            </a:r>
          </a:p>
        </p:txBody>
      </p:sp>
      <p:sp>
        <p:nvSpPr>
          <p:cNvPr id="734211" name="Rectangle 3">
            <a:extLst>
              <a:ext uri="{FF2B5EF4-FFF2-40B4-BE49-F238E27FC236}">
                <a16:creationId xmlns="" xmlns:a16="http://schemas.microsoft.com/office/drawing/2014/main" id="{809C800D-8F26-4B89-F544-6B63BDF15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>
            <a:normAutofit/>
          </a:bodyPr>
          <a:lstStyle/>
          <a:p>
            <a:pPr lvl="1"/>
            <a:r>
              <a:rPr lang="en-US" altLang="en-US" sz="3200" dirty="0" smtClean="0">
                <a:solidFill>
                  <a:srgbClr val="404040"/>
                </a:solidFill>
              </a:rPr>
              <a:t>Web </a:t>
            </a:r>
            <a:r>
              <a:rPr lang="en-US" altLang="en-US" sz="3200" dirty="0">
                <a:solidFill>
                  <a:srgbClr val="404040"/>
                </a:solidFill>
              </a:rPr>
              <a:t>pages with links</a:t>
            </a:r>
          </a:p>
          <a:p>
            <a:pPr lvl="1"/>
            <a:r>
              <a:rPr lang="en-US" altLang="en-US" sz="3200" dirty="0">
                <a:solidFill>
                  <a:srgbClr val="404040"/>
                </a:solidFill>
              </a:rPr>
              <a:t>Methods in a program that call each other</a:t>
            </a:r>
          </a:p>
          <a:p>
            <a:pPr lvl="1"/>
            <a:r>
              <a:rPr lang="en-US" altLang="en-US" sz="3200" dirty="0">
                <a:solidFill>
                  <a:srgbClr val="404040"/>
                </a:solidFill>
              </a:rPr>
              <a:t>Road maps (e.g., Google maps)</a:t>
            </a:r>
          </a:p>
          <a:p>
            <a:pPr lvl="1"/>
            <a:r>
              <a:rPr lang="en-US" altLang="en-US" sz="3200" dirty="0">
                <a:solidFill>
                  <a:srgbClr val="404040"/>
                </a:solidFill>
              </a:rPr>
              <a:t>Airline routes</a:t>
            </a:r>
          </a:p>
          <a:p>
            <a:pPr lvl="1"/>
            <a:r>
              <a:rPr lang="en-US" altLang="en-US" sz="3200" dirty="0">
                <a:solidFill>
                  <a:srgbClr val="404040"/>
                </a:solidFill>
              </a:rPr>
              <a:t>Facebook friends</a:t>
            </a:r>
          </a:p>
          <a:p>
            <a:pPr lvl="1"/>
            <a:r>
              <a:rPr lang="en-US" altLang="en-US" sz="3200" dirty="0">
                <a:solidFill>
                  <a:srgbClr val="404040"/>
                </a:solidFill>
              </a:rPr>
              <a:t>Course pre-requisites</a:t>
            </a:r>
          </a:p>
          <a:p>
            <a:pPr lvl="1"/>
            <a:r>
              <a:rPr lang="en-US" altLang="en-US" sz="3200" dirty="0">
                <a:solidFill>
                  <a:srgbClr val="404040"/>
                </a:solidFill>
              </a:rPr>
              <a:t>Family trees</a:t>
            </a:r>
          </a:p>
          <a:p>
            <a:pPr lvl="1"/>
            <a:r>
              <a:rPr lang="en-US" altLang="en-US" sz="3200" dirty="0">
                <a:solidFill>
                  <a:srgbClr val="404040"/>
                </a:solidFill>
              </a:rPr>
              <a:t>Paths through a maze</a:t>
            </a:r>
          </a:p>
        </p:txBody>
      </p:sp>
      <p:pic>
        <p:nvPicPr>
          <p:cNvPr id="734212" name="Picture 4">
            <a:extLst>
              <a:ext uri="{FF2B5EF4-FFF2-40B4-BE49-F238E27FC236}">
                <a16:creationId xmlns="" xmlns:a16="http://schemas.microsoft.com/office/drawing/2014/main" id="{DF4E1994-5D9B-5EAA-5157-D0BB9D5B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12420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code of DFS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9850" y="1376362"/>
            <a:ext cx="946150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92793B8-5C4D-710E-0D5A-76D4FD2A9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8D58343-8F3D-F537-EBF0-87B5B94C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589C4AB8-AC19-6E4E-2681-B1578077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Traverse vertices of the below graph using DFS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8CD64E0-181D-9BA4-6250-84EE595B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1" y="2485976"/>
            <a:ext cx="7442336" cy="31947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601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114" dirty="0"/>
              <a:t> </a:t>
            </a:r>
            <a:r>
              <a:rPr spc="10" dirty="0"/>
              <a:t>First</a:t>
            </a:r>
            <a:r>
              <a:rPr spc="-90" dirty="0"/>
              <a:t> </a:t>
            </a:r>
            <a:r>
              <a:rPr spc="40" dirty="0"/>
              <a:t>Search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95910" indent="-283845" algn="just"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  <a:tab pos="1416050" algn="l"/>
                <a:tab pos="3251200" algn="l"/>
              </a:tabLst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DFS traversal of a  graph produces a spanning tree as a result</a:t>
            </a:r>
          </a:p>
          <a:p>
            <a:pPr marL="295910" indent="-283845" algn="just"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  <a:tab pos="1416050" algn="l"/>
                <a:tab pos="3251200" algn="l"/>
              </a:tabLst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Spanning Tree is a graph without loops</a:t>
            </a:r>
          </a:p>
          <a:p>
            <a:pPr marL="295910" indent="-283845" algn="just"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  <a:tab pos="1416050" algn="l"/>
                <a:tab pos="3251200" algn="l"/>
              </a:tabLst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Consider the Following Example</a:t>
            </a:r>
          </a:p>
          <a:p>
            <a:pPr marL="295910" indent="-283845"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  <a:tab pos="1416050" algn="l"/>
                <a:tab pos="3251200" algn="l"/>
              </a:tabLst>
              <a:defRPr/>
            </a:pPr>
            <a:endParaRPr lang="en-US" sz="280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pic>
        <p:nvPicPr>
          <p:cNvPr id="22532" name="object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19967" y="3573464"/>
            <a:ext cx="7059084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851151" y="185738"/>
            <a:ext cx="8549216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5" dirty="0"/>
              <a:t> </a:t>
            </a:r>
            <a:r>
              <a:rPr spc="10" dirty="0"/>
              <a:t>First</a:t>
            </a:r>
            <a:r>
              <a:rPr spc="-70" dirty="0"/>
              <a:t> </a:t>
            </a:r>
            <a:r>
              <a:rPr spc="10" dirty="0"/>
              <a:t>Search-</a:t>
            </a:r>
            <a:r>
              <a:rPr spc="-90" dirty="0"/>
              <a:t> </a:t>
            </a:r>
            <a:r>
              <a:rPr spc="215" dirty="0"/>
              <a:t>STEP1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99167" y="1412876"/>
            <a:ext cx="7414684" cy="1719263"/>
          </a:xfrm>
          <a:prstGeom prst="rect">
            <a:avLst/>
          </a:prstGeom>
        </p:spPr>
        <p:txBody>
          <a:bodyPr lIns="0" tIns="88900" rIns="0" bIns="0">
            <a:spAutoFit/>
          </a:bodyPr>
          <a:lstStyle/>
          <a:p>
            <a:pPr marL="295910" indent="-283845">
              <a:spcBef>
                <a:spcPts val="7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5" dirty="0">
                <a:latin typeface="Trebuchet MS"/>
                <a:cs typeface="Trebuchet MS"/>
              </a:rPr>
              <a:t>Choose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Sta</a:t>
            </a:r>
            <a:r>
              <a:rPr sz="3200" spc="-75" dirty="0">
                <a:latin typeface="Trebuchet MS"/>
                <a:cs typeface="Trebuchet MS"/>
              </a:rPr>
              <a:t>r</a:t>
            </a:r>
            <a:r>
              <a:rPr sz="3200" spc="-155" dirty="0">
                <a:latin typeface="Trebuchet MS"/>
                <a:cs typeface="Trebuchet MS"/>
              </a:rPr>
              <a:t>ti</a:t>
            </a:r>
            <a:r>
              <a:rPr sz="3200" spc="-245" dirty="0">
                <a:latin typeface="Trebuchet MS"/>
                <a:cs typeface="Trebuchet MS"/>
              </a:rPr>
              <a:t>n</a:t>
            </a:r>
            <a:r>
              <a:rPr sz="3200" spc="-240" dirty="0">
                <a:latin typeface="Trebuchet MS"/>
                <a:cs typeface="Trebuchet MS"/>
              </a:rPr>
              <a:t>g</a:t>
            </a:r>
            <a:r>
              <a:rPr sz="3200" spc="-595" dirty="0">
                <a:latin typeface="Trebuchet MS"/>
                <a:cs typeface="Trebuchet MS"/>
              </a:rPr>
              <a:t> </a:t>
            </a:r>
            <a:r>
              <a:rPr sz="3200" spc="-280" dirty="0">
                <a:latin typeface="Trebuchet MS"/>
                <a:cs typeface="Trebuchet MS"/>
              </a:rPr>
              <a:t>V</a:t>
            </a:r>
            <a:r>
              <a:rPr sz="3200" spc="-110" dirty="0">
                <a:latin typeface="Trebuchet MS"/>
                <a:cs typeface="Trebuchet MS"/>
              </a:rPr>
              <a:t>e</a:t>
            </a:r>
            <a:r>
              <a:rPr sz="3200" spc="-25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tex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20" dirty="0">
                <a:latin typeface="Trebuchet MS"/>
                <a:cs typeface="Trebuchet MS"/>
              </a:rPr>
              <a:t>a</a:t>
            </a:r>
            <a:r>
              <a:rPr sz="3200" spc="-165" dirty="0">
                <a:latin typeface="Trebuchet MS"/>
                <a:cs typeface="Trebuchet MS"/>
              </a:rPr>
              <a:t>s</a:t>
            </a:r>
            <a:r>
              <a:rPr sz="3200" spc="-400" dirty="0">
                <a:latin typeface="Trebuchet MS"/>
                <a:cs typeface="Trebuchet MS"/>
              </a:rPr>
              <a:t> </a:t>
            </a:r>
            <a:r>
              <a:rPr sz="3200" spc="250" dirty="0">
                <a:latin typeface="Trebuchet MS"/>
                <a:cs typeface="Trebuchet MS"/>
              </a:rPr>
              <a:t>A</a:t>
            </a:r>
            <a:endParaRPr sz="3200" dirty="0">
              <a:latin typeface="Trebuchet MS"/>
              <a:cs typeface="Trebuchet MS"/>
            </a:endParaRPr>
          </a:p>
          <a:p>
            <a:pPr marL="295910" indent="-283845">
              <a:spcBef>
                <a:spcPts val="6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-25" dirty="0">
                <a:latin typeface="Trebuchet MS"/>
                <a:cs typeface="Trebuchet MS"/>
              </a:rPr>
              <a:t>VISIT</a:t>
            </a:r>
            <a:r>
              <a:rPr sz="3200" spc="-405" dirty="0">
                <a:latin typeface="Trebuchet MS"/>
                <a:cs typeface="Trebuchet MS"/>
              </a:rPr>
              <a:t> </a:t>
            </a:r>
            <a:r>
              <a:rPr sz="3200" spc="245" dirty="0">
                <a:latin typeface="Trebuchet MS"/>
                <a:cs typeface="Trebuchet MS"/>
              </a:rPr>
              <a:t>A</a:t>
            </a:r>
            <a:endParaRPr sz="3200" dirty="0">
              <a:latin typeface="Trebuchet MS"/>
              <a:cs typeface="Trebuchet MS"/>
            </a:endParaRPr>
          </a:p>
          <a:p>
            <a:pPr marL="295910" indent="-283845">
              <a:spcBef>
                <a:spcPts val="6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-130" dirty="0">
                <a:latin typeface="Trebuchet MS"/>
                <a:cs typeface="Trebuchet MS"/>
              </a:rPr>
              <a:t>Push</a:t>
            </a:r>
            <a:r>
              <a:rPr sz="3200" spc="-405" dirty="0">
                <a:latin typeface="Trebuchet MS"/>
                <a:cs typeface="Trebuchet MS"/>
              </a:rPr>
              <a:t> </a:t>
            </a:r>
            <a:r>
              <a:rPr sz="3200" spc="250" dirty="0">
                <a:latin typeface="Trebuchet MS"/>
                <a:cs typeface="Trebuchet MS"/>
              </a:rPr>
              <a:t>A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30" dirty="0">
                <a:latin typeface="Trebuchet MS"/>
                <a:cs typeface="Trebuchet MS"/>
              </a:rPr>
              <a:t>i</a:t>
            </a:r>
            <a:r>
              <a:rPr sz="3200" spc="-229" dirty="0">
                <a:latin typeface="Trebuchet MS"/>
                <a:cs typeface="Trebuchet MS"/>
              </a:rPr>
              <a:t>n</a:t>
            </a:r>
            <a:r>
              <a:rPr sz="3200" spc="-75" dirty="0">
                <a:latin typeface="Trebuchet MS"/>
                <a:cs typeface="Trebuchet MS"/>
              </a:rPr>
              <a:t>to</a:t>
            </a:r>
            <a:r>
              <a:rPr sz="3200" spc="-1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Stack</a:t>
            </a:r>
            <a:endParaRPr sz="3200" dirty="0">
              <a:latin typeface="Trebuchet MS"/>
              <a:cs typeface="Trebuchet MS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831918" y="3368676"/>
          <a:ext cx="1568449" cy="2595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23574" name="object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1617" y="3860800"/>
            <a:ext cx="5698067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bject 18"/>
          <p:cNvSpPr txBox="1"/>
          <p:nvPr/>
        </p:nvSpPr>
        <p:spPr>
          <a:xfrm>
            <a:off x="9874251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3576" name="TextBox 18"/>
          <p:cNvSpPr txBox="1">
            <a:spLocks noChangeArrowheads="1"/>
          </p:cNvSpPr>
          <p:nvPr/>
        </p:nvSpPr>
        <p:spPr bwMode="auto">
          <a:xfrm>
            <a:off x="2336800" y="6096001"/>
            <a:ext cx="436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6484" y="185738"/>
            <a:ext cx="8633883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5" dirty="0"/>
              <a:t> </a:t>
            </a:r>
            <a:r>
              <a:rPr spc="10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90" dirty="0"/>
              <a:t> </a:t>
            </a:r>
            <a:r>
              <a:rPr spc="300" dirty="0"/>
              <a:t>STEP</a:t>
            </a:r>
            <a:r>
              <a:rPr spc="-90" dirty="0"/>
              <a:t> </a:t>
            </a:r>
            <a:r>
              <a:rPr spc="-125" dirty="0"/>
              <a:t>2</a:t>
            </a:r>
          </a:p>
        </p:txBody>
      </p:sp>
      <p:sp>
        <p:nvSpPr>
          <p:cNvPr id="24578" name="object 3"/>
          <p:cNvSpPr txBox="1">
            <a:spLocks noChangeArrowheads="1"/>
          </p:cNvSpPr>
          <p:nvPr/>
        </p:nvSpPr>
        <p:spPr bwMode="auto">
          <a:xfrm>
            <a:off x="1799167" y="925514"/>
            <a:ext cx="10009717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295275" indent="-282575">
              <a:tabLst>
                <a:tab pos="295275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295275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295275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1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any adjacent vertex of A which is not  visited ( taken B)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B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Push newly visited B into the Stack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831918" y="3368676"/>
          <a:ext cx="1568449" cy="2595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6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B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24597" name="object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46867" y="3716339"/>
            <a:ext cx="590126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6"/>
          <p:cNvSpPr txBox="1"/>
          <p:nvPr/>
        </p:nvSpPr>
        <p:spPr>
          <a:xfrm>
            <a:off x="9874251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4599" name="TextBox 6"/>
          <p:cNvSpPr txBox="1">
            <a:spLocks noChangeArrowheads="1"/>
          </p:cNvSpPr>
          <p:nvPr/>
        </p:nvSpPr>
        <p:spPr bwMode="auto">
          <a:xfrm>
            <a:off x="2336800" y="6096001"/>
            <a:ext cx="436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766485" y="185738"/>
            <a:ext cx="8714316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5" dirty="0"/>
              <a:t> </a:t>
            </a:r>
            <a:r>
              <a:rPr spc="10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90" dirty="0"/>
              <a:t> </a:t>
            </a:r>
            <a:r>
              <a:rPr spc="300" dirty="0"/>
              <a:t>STEP</a:t>
            </a:r>
            <a:r>
              <a:rPr spc="-90" dirty="0"/>
              <a:t> </a:t>
            </a:r>
            <a:r>
              <a:rPr spc="-125" dirty="0"/>
              <a:t>3</a:t>
            </a:r>
          </a:p>
        </p:txBody>
      </p:sp>
      <p:sp>
        <p:nvSpPr>
          <p:cNvPr id="25603" name="object 15"/>
          <p:cNvSpPr txBox="1">
            <a:spLocks noChangeArrowheads="1"/>
          </p:cNvSpPr>
          <p:nvPr/>
        </p:nvSpPr>
        <p:spPr bwMode="auto">
          <a:xfrm>
            <a:off x="1799167" y="925514"/>
            <a:ext cx="10011833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295275" indent="-282575">
              <a:tabLst>
                <a:tab pos="295275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295275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295275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1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any adjacent vertex of B which is not  visited ( taken C)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C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Push newly visited C into the Stack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119785" y="3422650"/>
          <a:ext cx="1568449" cy="2595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C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238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B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25622" name="object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4733" y="3716339"/>
            <a:ext cx="5825067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bject 18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5624" name="TextBox 18"/>
          <p:cNvSpPr txBox="1">
            <a:spLocks noChangeArrowheads="1"/>
          </p:cNvSpPr>
          <p:nvPr/>
        </p:nvSpPr>
        <p:spPr bwMode="auto">
          <a:xfrm>
            <a:off x="2336800" y="6096001"/>
            <a:ext cx="436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6484" y="185738"/>
            <a:ext cx="8921749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5" dirty="0"/>
              <a:t> </a:t>
            </a:r>
            <a:r>
              <a:rPr spc="10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90" dirty="0"/>
              <a:t> </a:t>
            </a:r>
            <a:r>
              <a:rPr spc="300" dirty="0"/>
              <a:t>STEP</a:t>
            </a:r>
            <a:r>
              <a:rPr spc="-90" dirty="0"/>
              <a:t> </a:t>
            </a:r>
            <a:r>
              <a:rPr spc="-125" dirty="0"/>
              <a:t>4</a:t>
            </a:r>
          </a:p>
        </p:txBody>
      </p:sp>
      <p:sp>
        <p:nvSpPr>
          <p:cNvPr id="26626" name="object 3"/>
          <p:cNvSpPr txBox="1">
            <a:spLocks noChangeArrowheads="1"/>
          </p:cNvSpPr>
          <p:nvPr/>
        </p:nvSpPr>
        <p:spPr bwMode="auto">
          <a:xfrm>
            <a:off x="1799167" y="925514"/>
            <a:ext cx="10009717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295275" indent="-282575">
              <a:tabLst>
                <a:tab pos="295275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295275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295275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1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any adjacent vertex of C which is not  visited ( taken E)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E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Push newly visited E into the Stack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119785" y="3422650"/>
          <a:ext cx="1568449" cy="2595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314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C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238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B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26645" name="object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2100" y="3644901"/>
            <a:ext cx="5969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6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6647" name="TextBox 6"/>
          <p:cNvSpPr txBox="1">
            <a:spLocks noChangeArrowheads="1"/>
          </p:cNvSpPr>
          <p:nvPr/>
        </p:nvSpPr>
        <p:spPr bwMode="auto">
          <a:xfrm>
            <a:off x="2336800" y="6096001"/>
            <a:ext cx="436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 E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766484" y="185738"/>
            <a:ext cx="8921749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5" dirty="0"/>
              <a:t> </a:t>
            </a:r>
            <a:r>
              <a:rPr spc="10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90" dirty="0"/>
              <a:t> </a:t>
            </a:r>
            <a:r>
              <a:rPr spc="300" dirty="0"/>
              <a:t>STEP</a:t>
            </a:r>
            <a:r>
              <a:rPr spc="-90" dirty="0"/>
              <a:t> </a:t>
            </a:r>
            <a:r>
              <a:rPr spc="-125" dirty="0"/>
              <a:t>5</a:t>
            </a:r>
          </a:p>
        </p:txBody>
      </p:sp>
      <p:sp>
        <p:nvSpPr>
          <p:cNvPr id="27651" name="object 15"/>
          <p:cNvSpPr txBox="1">
            <a:spLocks noChangeArrowheads="1"/>
          </p:cNvSpPr>
          <p:nvPr/>
        </p:nvSpPr>
        <p:spPr bwMode="auto">
          <a:xfrm>
            <a:off x="1799167" y="925514"/>
            <a:ext cx="10009717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295275" indent="-282575">
              <a:tabLst>
                <a:tab pos="295275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295275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295275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1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any adjacent vertex of E which is not  visited ( taken D)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D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Push newly visited D into the Stack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119785" y="3422651"/>
          <a:ext cx="1568449" cy="2600325"/>
        </p:xfrm>
        <a:graphic>
          <a:graphicData uri="http://schemas.openxmlformats.org/drawingml/2006/table">
            <a:tbl>
              <a:tblPr/>
              <a:tblGrid>
                <a:gridCol w="1568449"/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891A7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0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0" marR="0" marT="37465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F0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0" marR="0" marT="37465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0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0" marR="0" marT="37465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F0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37465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0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37465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27670" name="object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2600" y="3573464"/>
            <a:ext cx="57404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bject 18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7672" name="TextBox 18"/>
          <p:cNvSpPr txBox="1">
            <a:spLocks noChangeArrowheads="1"/>
          </p:cNvSpPr>
          <p:nvPr/>
        </p:nvSpPr>
        <p:spPr bwMode="auto">
          <a:xfrm>
            <a:off x="2336800" y="6096001"/>
            <a:ext cx="5080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 E D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6485" y="185738"/>
            <a:ext cx="8612716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5" dirty="0"/>
              <a:t> </a:t>
            </a:r>
            <a:r>
              <a:rPr spc="10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90" dirty="0"/>
              <a:t> </a:t>
            </a:r>
            <a:r>
              <a:rPr spc="300" dirty="0"/>
              <a:t>STEP</a:t>
            </a:r>
            <a:r>
              <a:rPr spc="-90" dirty="0"/>
              <a:t> </a:t>
            </a:r>
            <a:r>
              <a:rPr spc="-125" dirty="0"/>
              <a:t>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9167" y="1412875"/>
            <a:ext cx="8390467" cy="1154113"/>
          </a:xfrm>
          <a:prstGeom prst="rect">
            <a:avLst/>
          </a:prstGeom>
        </p:spPr>
        <p:txBody>
          <a:bodyPr lIns="0" tIns="88900" rIns="0" bIns="0">
            <a:spAutoFit/>
          </a:bodyPr>
          <a:lstStyle/>
          <a:p>
            <a:pPr marL="295910" indent="-283845">
              <a:spcBef>
                <a:spcPts val="7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265" dirty="0">
                <a:latin typeface="Trebuchet MS"/>
                <a:cs typeface="Trebuchet MS"/>
              </a:rPr>
              <a:t>N</a:t>
            </a:r>
            <a:r>
              <a:rPr sz="3200" spc="229" dirty="0">
                <a:latin typeface="Trebuchet MS"/>
                <a:cs typeface="Trebuchet MS"/>
              </a:rPr>
              <a:t>o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n</a:t>
            </a:r>
            <a:r>
              <a:rPr sz="3200" spc="-225" dirty="0">
                <a:latin typeface="Trebuchet MS"/>
                <a:cs typeface="Trebuchet MS"/>
              </a:rPr>
              <a:t>e</a:t>
            </a:r>
            <a:r>
              <a:rPr sz="3200" spc="-80" dirty="0">
                <a:latin typeface="Trebuchet MS"/>
                <a:cs typeface="Trebuchet MS"/>
              </a:rPr>
              <a:t>w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v</a:t>
            </a:r>
            <a:r>
              <a:rPr sz="3200" spc="-110" dirty="0">
                <a:latin typeface="Trebuchet MS"/>
                <a:cs typeface="Trebuchet MS"/>
              </a:rPr>
              <a:t>e</a:t>
            </a:r>
            <a:r>
              <a:rPr sz="3200" spc="-25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tex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to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be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vis</a:t>
            </a:r>
            <a:r>
              <a:rPr sz="3200" spc="-125" dirty="0">
                <a:latin typeface="Trebuchet MS"/>
                <a:cs typeface="Trebuchet MS"/>
              </a:rPr>
              <a:t>i</a:t>
            </a:r>
            <a:r>
              <a:rPr sz="3200" spc="-190" dirty="0">
                <a:latin typeface="Trebuchet MS"/>
                <a:cs typeface="Trebuchet MS"/>
              </a:rPr>
              <a:t>ted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</a:t>
            </a:r>
            <a:r>
              <a:rPr sz="3200" spc="-270" dirty="0">
                <a:latin typeface="Trebuchet MS"/>
                <a:cs typeface="Trebuchet MS"/>
              </a:rPr>
              <a:t>r</a:t>
            </a:r>
            <a:r>
              <a:rPr sz="3200" spc="-70" dirty="0">
                <a:latin typeface="Trebuchet MS"/>
                <a:cs typeface="Trebuchet MS"/>
              </a:rPr>
              <a:t>om</a:t>
            </a:r>
            <a:r>
              <a:rPr sz="3200" spc="-110" dirty="0">
                <a:latin typeface="Trebuchet MS"/>
                <a:cs typeface="Trebuchet MS"/>
              </a:rPr>
              <a:t> </a:t>
            </a:r>
            <a:r>
              <a:rPr sz="3200" spc="440" dirty="0">
                <a:latin typeface="Trebuchet MS"/>
                <a:cs typeface="Trebuchet MS"/>
              </a:rPr>
              <a:t>D</a:t>
            </a:r>
            <a:endParaRPr sz="3200">
              <a:latin typeface="Trebuchet MS"/>
              <a:cs typeface="Trebuchet MS"/>
            </a:endParaRPr>
          </a:p>
          <a:p>
            <a:pPr marL="295910" indent="-283845">
              <a:spcBef>
                <a:spcPts val="6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55" dirty="0">
                <a:latin typeface="Trebuchet MS"/>
                <a:cs typeface="Trebuchet MS"/>
              </a:rPr>
              <a:t>POP</a:t>
            </a:r>
            <a:r>
              <a:rPr sz="3200" spc="-105" dirty="0">
                <a:latin typeface="Trebuchet MS"/>
                <a:cs typeface="Trebuchet MS"/>
              </a:rPr>
              <a:t> </a:t>
            </a:r>
            <a:r>
              <a:rPr sz="3200" spc="440" dirty="0">
                <a:latin typeface="Trebuchet MS"/>
                <a:cs typeface="Trebuchet MS"/>
              </a:rPr>
              <a:t>D</a:t>
            </a:r>
            <a:endParaRPr sz="32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119785" y="3422650"/>
          <a:ext cx="1568449" cy="2595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314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C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238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B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28693" name="object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39484" y="3284538"/>
            <a:ext cx="5740400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6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8695" name="TextBox 6"/>
          <p:cNvSpPr txBox="1">
            <a:spLocks noChangeArrowheads="1"/>
          </p:cNvSpPr>
          <p:nvPr/>
        </p:nvSpPr>
        <p:spPr bwMode="auto">
          <a:xfrm>
            <a:off x="2336800" y="6096001"/>
            <a:ext cx="4775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 E D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766485" y="185738"/>
            <a:ext cx="8815916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5" dirty="0"/>
              <a:t> </a:t>
            </a:r>
            <a:r>
              <a:rPr spc="10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90" dirty="0"/>
              <a:t> </a:t>
            </a:r>
            <a:r>
              <a:rPr spc="300" dirty="0"/>
              <a:t>STEP</a:t>
            </a:r>
            <a:r>
              <a:rPr spc="-90" dirty="0"/>
              <a:t> </a:t>
            </a:r>
            <a:r>
              <a:rPr spc="-125" dirty="0"/>
              <a:t>7</a:t>
            </a:r>
          </a:p>
        </p:txBody>
      </p:sp>
      <p:sp>
        <p:nvSpPr>
          <p:cNvPr id="29699" name="object 15"/>
          <p:cNvSpPr txBox="1">
            <a:spLocks noChangeArrowheads="1"/>
          </p:cNvSpPr>
          <p:nvPr/>
        </p:nvSpPr>
        <p:spPr bwMode="auto">
          <a:xfrm>
            <a:off x="1799167" y="925514"/>
            <a:ext cx="10009717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295275" indent="-282575">
              <a:tabLst>
                <a:tab pos="295275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295275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295275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1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any adjacent vertex of E which is not  visited ( taken F)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F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Push newly visited F into the Stack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119785" y="3422650"/>
          <a:ext cx="1568449" cy="2595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F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314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C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238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B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29718" name="object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39484" y="3349625"/>
            <a:ext cx="576580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bject 18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9720" name="TextBox 18"/>
          <p:cNvSpPr txBox="1">
            <a:spLocks noChangeArrowheads="1"/>
          </p:cNvSpPr>
          <p:nvPr/>
        </p:nvSpPr>
        <p:spPr bwMode="auto">
          <a:xfrm>
            <a:off x="2336800" y="6096001"/>
            <a:ext cx="538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 E D F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>
            <a:extLst>
              <a:ext uri="{FF2B5EF4-FFF2-40B4-BE49-F238E27FC236}">
                <a16:creationId xmlns="" xmlns:a16="http://schemas.microsoft.com/office/drawing/2014/main" id="{BE622819-3CF8-7337-584B-D2EF34BD6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Paths</a:t>
            </a:r>
          </a:p>
        </p:txBody>
      </p:sp>
      <p:sp>
        <p:nvSpPr>
          <p:cNvPr id="730115" name="Rectangle 3">
            <a:extLst>
              <a:ext uri="{FF2B5EF4-FFF2-40B4-BE49-F238E27FC236}">
                <a16:creationId xmlns="" xmlns:a16="http://schemas.microsoft.com/office/drawing/2014/main" id="{AC6D0C59-34AB-4C8A-C573-FEC181DED9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 b="1" dirty="0">
                <a:solidFill>
                  <a:srgbClr val="262626"/>
                </a:solidFill>
              </a:rPr>
              <a:t>path</a:t>
            </a:r>
            <a:r>
              <a:rPr lang="en-US" altLang="en-US" dirty="0">
                <a:solidFill>
                  <a:srgbClr val="262626"/>
                </a:solidFill>
              </a:rPr>
              <a:t>: A path from vertex </a:t>
            </a:r>
            <a:r>
              <a:rPr lang="en-US" altLang="en-US" i="1" dirty="0">
                <a:solidFill>
                  <a:srgbClr val="262626"/>
                </a:solidFill>
              </a:rPr>
              <a:t>a</a:t>
            </a:r>
            <a:r>
              <a:rPr lang="en-US" altLang="en-US" dirty="0">
                <a:solidFill>
                  <a:srgbClr val="262626"/>
                </a:solidFill>
              </a:rPr>
              <a:t> to </a:t>
            </a:r>
            <a:r>
              <a:rPr lang="en-US" altLang="en-US" i="1" dirty="0">
                <a:solidFill>
                  <a:srgbClr val="262626"/>
                </a:solidFill>
              </a:rPr>
              <a:t>b</a:t>
            </a:r>
            <a:r>
              <a:rPr lang="en-US" altLang="en-US" dirty="0">
                <a:solidFill>
                  <a:srgbClr val="262626"/>
                </a:solidFill>
              </a:rPr>
              <a:t> is a sequence of edges that can be followed starting from </a:t>
            </a:r>
            <a:r>
              <a:rPr lang="en-US" altLang="en-US" i="1" dirty="0">
                <a:solidFill>
                  <a:srgbClr val="262626"/>
                </a:solidFill>
              </a:rPr>
              <a:t>a</a:t>
            </a:r>
            <a:r>
              <a:rPr lang="en-US" altLang="en-US" dirty="0">
                <a:solidFill>
                  <a:srgbClr val="262626"/>
                </a:solidFill>
              </a:rPr>
              <a:t> to reach </a:t>
            </a:r>
            <a:r>
              <a:rPr lang="en-US" altLang="en-US" i="1" dirty="0">
                <a:solidFill>
                  <a:srgbClr val="262626"/>
                </a:solidFill>
              </a:rPr>
              <a:t>b</a:t>
            </a:r>
            <a:r>
              <a:rPr lang="en-US" altLang="en-US" dirty="0">
                <a:solidFill>
                  <a:srgbClr val="262626"/>
                </a:solidFill>
              </a:rPr>
              <a:t>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Path can be represented as vertices visited, or edges taken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example, one path from </a:t>
            </a:r>
            <a:r>
              <a:rPr lang="en-US" altLang="en-US" i="1" dirty="0">
                <a:solidFill>
                  <a:srgbClr val="404040"/>
                </a:solidFill>
              </a:rPr>
              <a:t>V</a:t>
            </a:r>
            <a:r>
              <a:rPr lang="en-US" altLang="en-US" dirty="0">
                <a:solidFill>
                  <a:srgbClr val="404040"/>
                </a:solidFill>
              </a:rPr>
              <a:t> to </a:t>
            </a:r>
            <a:r>
              <a:rPr lang="en-US" altLang="en-US" i="1" dirty="0">
                <a:solidFill>
                  <a:srgbClr val="404040"/>
                </a:solidFill>
              </a:rPr>
              <a:t>Z</a:t>
            </a:r>
            <a:r>
              <a:rPr lang="en-US" altLang="en-US" dirty="0">
                <a:solidFill>
                  <a:srgbClr val="404040"/>
                </a:solidFill>
              </a:rPr>
              <a:t>: {b, h} or {V, X, Z}</a:t>
            </a:r>
          </a:p>
          <a:p>
            <a:pPr marL="457200" lvl="1" indent="0">
              <a:buNone/>
            </a:pPr>
            <a:endParaRPr lang="en-US" altLang="en-US" dirty="0">
              <a:solidFill>
                <a:srgbClr val="404040"/>
              </a:solidFill>
            </a:endParaRPr>
          </a:p>
          <a:p>
            <a:r>
              <a:rPr lang="en-US" altLang="en-US" b="1" dirty="0">
                <a:solidFill>
                  <a:srgbClr val="262626"/>
                </a:solidFill>
              </a:rPr>
              <a:t>path length</a:t>
            </a:r>
            <a:r>
              <a:rPr lang="en-US" altLang="en-US" dirty="0">
                <a:solidFill>
                  <a:srgbClr val="262626"/>
                </a:solidFill>
              </a:rPr>
              <a:t>: Number of vertices</a:t>
            </a:r>
            <a:br>
              <a:rPr lang="en-US" altLang="en-US" dirty="0">
                <a:solidFill>
                  <a:srgbClr val="262626"/>
                </a:solidFill>
              </a:rPr>
            </a:br>
            <a:r>
              <a:rPr lang="en-US" altLang="en-US" dirty="0">
                <a:solidFill>
                  <a:srgbClr val="262626"/>
                </a:solidFill>
              </a:rPr>
              <a:t>or edges contained in the path.</a:t>
            </a:r>
          </a:p>
          <a:p>
            <a:pPr lvl="1"/>
            <a:endParaRPr lang="en-US" altLang="en-US" dirty="0">
              <a:solidFill>
                <a:srgbClr val="404040"/>
              </a:solidFill>
            </a:endParaRPr>
          </a:p>
          <a:p>
            <a:r>
              <a:rPr lang="en-US" altLang="en-US" b="1" dirty="0">
                <a:solidFill>
                  <a:srgbClr val="262626"/>
                </a:solidFill>
              </a:rPr>
              <a:t>neighbor</a:t>
            </a:r>
            <a:r>
              <a:rPr lang="en-US" altLang="en-US" i="1" dirty="0">
                <a:solidFill>
                  <a:srgbClr val="262626"/>
                </a:solidFill>
              </a:rPr>
              <a:t> </a:t>
            </a:r>
            <a:r>
              <a:rPr lang="en-US" altLang="en-US" dirty="0">
                <a:solidFill>
                  <a:srgbClr val="262626"/>
                </a:solidFill>
              </a:rPr>
              <a:t>or </a:t>
            </a:r>
            <a:r>
              <a:rPr lang="en-US" altLang="en-US" b="1" dirty="0">
                <a:solidFill>
                  <a:srgbClr val="262626"/>
                </a:solidFill>
              </a:rPr>
              <a:t>adjacent</a:t>
            </a:r>
            <a:r>
              <a:rPr lang="en-US" altLang="en-US" i="1" dirty="0">
                <a:solidFill>
                  <a:srgbClr val="262626"/>
                </a:solidFill>
              </a:rPr>
              <a:t>: </a:t>
            </a:r>
            <a:r>
              <a:rPr lang="en-US" altLang="en-US" dirty="0">
                <a:solidFill>
                  <a:srgbClr val="262626"/>
                </a:solidFill>
              </a:rPr>
              <a:t>Two vertices</a:t>
            </a:r>
            <a:br>
              <a:rPr lang="en-US" altLang="en-US" dirty="0">
                <a:solidFill>
                  <a:srgbClr val="262626"/>
                </a:solidFill>
              </a:rPr>
            </a:br>
            <a:r>
              <a:rPr lang="en-US" altLang="en-US" dirty="0">
                <a:solidFill>
                  <a:srgbClr val="262626"/>
                </a:solidFill>
              </a:rPr>
              <a:t>connected directly by an edge.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example: </a:t>
            </a:r>
            <a:r>
              <a:rPr lang="en-US" altLang="en-US" dirty="0" smtClean="0">
                <a:solidFill>
                  <a:srgbClr val="404040"/>
                </a:solidFill>
              </a:rPr>
              <a:t>X is a neighbor or adjacent to V</a:t>
            </a:r>
            <a:endParaRPr lang="en-US" altLang="en-US" sz="1200" dirty="0">
              <a:solidFill>
                <a:srgbClr val="404040"/>
              </a:solidFill>
            </a:endParaRPr>
          </a:p>
        </p:txBody>
      </p:sp>
      <p:sp>
        <p:nvSpPr>
          <p:cNvPr id="730117" name="Freeform 5">
            <a:extLst>
              <a:ext uri="{FF2B5EF4-FFF2-40B4-BE49-F238E27FC236}">
                <a16:creationId xmlns="" xmlns:a16="http://schemas.microsoft.com/office/drawing/2014/main" id="{D1BD8247-1684-783F-8060-18B31C2D14FD}"/>
              </a:ext>
            </a:extLst>
          </p:cNvPr>
          <p:cNvSpPr>
            <a:spLocks/>
          </p:cNvSpPr>
          <p:nvPr/>
        </p:nvSpPr>
        <p:spPr bwMode="auto">
          <a:xfrm>
            <a:off x="7789863" y="3635375"/>
            <a:ext cx="1395412" cy="1836738"/>
          </a:xfrm>
          <a:custGeom>
            <a:avLst/>
            <a:gdLst>
              <a:gd name="T0" fmla="*/ 468 w 989"/>
              <a:gd name="T1" fmla="*/ 0 h 1354"/>
              <a:gd name="T2" fmla="*/ 516 w 989"/>
              <a:gd name="T3" fmla="*/ 852 h 1354"/>
              <a:gd name="T4" fmla="*/ 930 w 989"/>
              <a:gd name="T5" fmla="*/ 1296 h 1354"/>
              <a:gd name="T6" fmla="*/ 870 w 989"/>
              <a:gd name="T7" fmla="*/ 504 h 1354"/>
              <a:gd name="T8" fmla="*/ 438 w 989"/>
              <a:gd name="T9" fmla="*/ 804 h 1354"/>
              <a:gd name="T10" fmla="*/ 0 w 989"/>
              <a:gd name="T11" fmla="*/ 480 h 13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9"/>
              <a:gd name="T19" fmla="*/ 0 h 1354"/>
              <a:gd name="T20" fmla="*/ 989 w 989"/>
              <a:gd name="T21" fmla="*/ 1354 h 13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9" h="1354">
                <a:moveTo>
                  <a:pt x="468" y="0"/>
                </a:moveTo>
                <a:cubicBezTo>
                  <a:pt x="475" y="142"/>
                  <a:pt x="439" y="636"/>
                  <a:pt x="516" y="852"/>
                </a:cubicBezTo>
                <a:cubicBezTo>
                  <a:pt x="593" y="1068"/>
                  <a:pt x="871" y="1354"/>
                  <a:pt x="930" y="1296"/>
                </a:cubicBezTo>
                <a:cubicBezTo>
                  <a:pt x="989" y="1238"/>
                  <a:pt x="952" y="586"/>
                  <a:pt x="870" y="504"/>
                </a:cubicBezTo>
                <a:cubicBezTo>
                  <a:pt x="788" y="422"/>
                  <a:pt x="583" y="808"/>
                  <a:pt x="438" y="804"/>
                </a:cubicBezTo>
                <a:cubicBezTo>
                  <a:pt x="293" y="800"/>
                  <a:pt x="91" y="547"/>
                  <a:pt x="0" y="480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20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30119" name="Freeform 7">
            <a:extLst>
              <a:ext uri="{FF2B5EF4-FFF2-40B4-BE49-F238E27FC236}">
                <a16:creationId xmlns="" xmlns:a16="http://schemas.microsoft.com/office/drawing/2014/main" id="{4F1A52A7-0F12-1CF6-C684-BDF641A21A7E}"/>
              </a:ext>
            </a:extLst>
          </p:cNvPr>
          <p:cNvSpPr>
            <a:spLocks/>
          </p:cNvSpPr>
          <p:nvPr/>
        </p:nvSpPr>
        <p:spPr bwMode="auto">
          <a:xfrm>
            <a:off x="8620125" y="3481388"/>
            <a:ext cx="1455738" cy="628650"/>
          </a:xfrm>
          <a:custGeom>
            <a:avLst/>
            <a:gdLst>
              <a:gd name="T0" fmla="*/ 0 w 1032"/>
              <a:gd name="T1" fmla="*/ 0 h 464"/>
              <a:gd name="T2" fmla="*/ 462 w 1032"/>
              <a:gd name="T3" fmla="*/ 396 h 464"/>
              <a:gd name="T4" fmla="*/ 1032 w 1032"/>
              <a:gd name="T5" fmla="*/ 408 h 464"/>
              <a:gd name="T6" fmla="*/ 0 60000 65536"/>
              <a:gd name="T7" fmla="*/ 0 60000 65536"/>
              <a:gd name="T8" fmla="*/ 0 60000 65536"/>
              <a:gd name="T9" fmla="*/ 0 w 1032"/>
              <a:gd name="T10" fmla="*/ 0 h 464"/>
              <a:gd name="T11" fmla="*/ 1032 w 1032"/>
              <a:gd name="T12" fmla="*/ 464 h 4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32" h="464">
                <a:moveTo>
                  <a:pt x="0" y="0"/>
                </a:moveTo>
                <a:cubicBezTo>
                  <a:pt x="77" y="66"/>
                  <a:pt x="290" y="328"/>
                  <a:pt x="462" y="396"/>
                </a:cubicBezTo>
                <a:cubicBezTo>
                  <a:pt x="634" y="464"/>
                  <a:pt x="913" y="406"/>
                  <a:pt x="1032" y="408"/>
                </a:cubicBezTo>
              </a:path>
            </a:pathLst>
          </a:cu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20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730144" name="Group 32">
            <a:extLst>
              <a:ext uri="{FF2B5EF4-FFF2-40B4-BE49-F238E27FC236}">
                <a16:creationId xmlns="" xmlns:a16="http://schemas.microsoft.com/office/drawing/2014/main" id="{17AD0428-916A-7CB5-0964-0AE2F159D0EA}"/>
              </a:ext>
            </a:extLst>
          </p:cNvPr>
          <p:cNvGrpSpPr>
            <a:grpSpLocks/>
          </p:cNvGrpSpPr>
          <p:nvPr/>
        </p:nvGrpSpPr>
        <p:grpSpPr bwMode="auto">
          <a:xfrm>
            <a:off x="7375526" y="3171826"/>
            <a:ext cx="3114675" cy="2733675"/>
            <a:chOff x="3654" y="2022"/>
            <a:chExt cx="1962" cy="1722"/>
          </a:xfrm>
        </p:grpSpPr>
        <p:sp>
          <p:nvSpPr>
            <p:cNvPr id="730118" name="Text Box 6">
              <a:extLst>
                <a:ext uri="{FF2B5EF4-FFF2-40B4-BE49-F238E27FC236}">
                  <a16:creationId xmlns="" xmlns:a16="http://schemas.microsoft.com/office/drawing/2014/main" id="{016E6BE7-8079-E774-033B-3187CB095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0" y="2268"/>
              <a:ext cx="260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solidFill>
                  <a:schemeClr val="tx2"/>
                </a:solidFill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30120" name="Oval 8">
              <a:extLst>
                <a:ext uri="{FF2B5EF4-FFF2-40B4-BE49-F238E27FC236}">
                  <a16:creationId xmlns="" xmlns:a16="http://schemas.microsoft.com/office/drawing/2014/main" id="{E46C4DBA-E1CE-6F86-AF50-9AADDD1EB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X</a:t>
              </a:r>
            </a:p>
          </p:txBody>
        </p:sp>
        <p:sp>
          <p:nvSpPr>
            <p:cNvPr id="730121" name="Oval 9">
              <a:extLst>
                <a:ext uri="{FF2B5EF4-FFF2-40B4-BE49-F238E27FC236}">
                  <a16:creationId xmlns="" xmlns:a16="http://schemas.microsoft.com/office/drawing/2014/main" id="{8FA89716-B601-B5A3-66ED-2C7B8877C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U</a:t>
              </a:r>
            </a:p>
          </p:txBody>
        </p:sp>
        <p:sp>
          <p:nvSpPr>
            <p:cNvPr id="730122" name="Oval 10">
              <a:extLst>
                <a:ext uri="{FF2B5EF4-FFF2-40B4-BE49-F238E27FC236}">
                  <a16:creationId xmlns="" xmlns:a16="http://schemas.microsoft.com/office/drawing/2014/main" id="{30769027-039B-3C51-D20C-EF8F35C13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2022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V</a:t>
              </a:r>
            </a:p>
          </p:txBody>
        </p:sp>
        <p:sp>
          <p:nvSpPr>
            <p:cNvPr id="730123" name="Oval 11">
              <a:extLst>
                <a:ext uri="{FF2B5EF4-FFF2-40B4-BE49-F238E27FC236}">
                  <a16:creationId xmlns="" xmlns:a16="http://schemas.microsoft.com/office/drawing/2014/main" id="{9272D989-E9EE-F0D1-8C2C-724F2D13B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3006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W</a:t>
              </a:r>
            </a:p>
          </p:txBody>
        </p:sp>
        <p:sp>
          <p:nvSpPr>
            <p:cNvPr id="730124" name="Oval 12">
              <a:extLst>
                <a:ext uri="{FF2B5EF4-FFF2-40B4-BE49-F238E27FC236}">
                  <a16:creationId xmlns="" xmlns:a16="http://schemas.microsoft.com/office/drawing/2014/main" id="{46349EC9-0C5D-B30C-F4B4-5FF6D8672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Z</a:t>
              </a:r>
            </a:p>
          </p:txBody>
        </p:sp>
        <p:cxnSp>
          <p:nvCxnSpPr>
            <p:cNvPr id="730125" name="AutoShape 13">
              <a:extLst>
                <a:ext uri="{FF2B5EF4-FFF2-40B4-BE49-F238E27FC236}">
                  <a16:creationId xmlns="" xmlns:a16="http://schemas.microsoft.com/office/drawing/2014/main" id="{21614A0E-20E7-C845-2EE6-BC86B7D79FEB}"/>
                </a:ext>
              </a:extLst>
            </p:cNvPr>
            <p:cNvCxnSpPr>
              <a:cxnSpLocks noChangeShapeType="1"/>
              <a:stCxn id="730122" idx="3"/>
              <a:endCxn id="730121" idx="7"/>
            </p:cNvCxnSpPr>
            <p:nvPr/>
          </p:nvCxnSpPr>
          <p:spPr bwMode="auto">
            <a:xfrm flipH="1">
              <a:off x="3873" y="2237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0126" name="AutoShape 14">
              <a:extLst>
                <a:ext uri="{FF2B5EF4-FFF2-40B4-BE49-F238E27FC236}">
                  <a16:creationId xmlns="" xmlns:a16="http://schemas.microsoft.com/office/drawing/2014/main" id="{6051B303-66F6-F11D-3CF9-8B98D19CAC2B}"/>
                </a:ext>
              </a:extLst>
            </p:cNvPr>
            <p:cNvCxnSpPr>
              <a:cxnSpLocks noChangeShapeType="1"/>
              <a:stCxn id="730123" idx="1"/>
              <a:endCxn id="730121" idx="5"/>
            </p:cNvCxnSpPr>
            <p:nvPr/>
          </p:nvCxnSpPr>
          <p:spPr bwMode="auto">
            <a:xfrm flipH="1" flipV="1">
              <a:off x="3873" y="2729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0127" name="AutoShape 15">
              <a:extLst>
                <a:ext uri="{FF2B5EF4-FFF2-40B4-BE49-F238E27FC236}">
                  <a16:creationId xmlns="" xmlns:a16="http://schemas.microsoft.com/office/drawing/2014/main" id="{8519C6E3-749E-4D91-B15C-1FF06ED592B5}"/>
                </a:ext>
              </a:extLst>
            </p:cNvPr>
            <p:cNvCxnSpPr>
              <a:cxnSpLocks noChangeShapeType="1"/>
              <a:stCxn id="730123" idx="7"/>
              <a:endCxn id="730120" idx="3"/>
            </p:cNvCxnSpPr>
            <p:nvPr/>
          </p:nvCxnSpPr>
          <p:spPr bwMode="auto">
            <a:xfrm flipV="1">
              <a:off x="4384" y="2729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0128" name="AutoShape 16">
              <a:extLst>
                <a:ext uri="{FF2B5EF4-FFF2-40B4-BE49-F238E27FC236}">
                  <a16:creationId xmlns="" xmlns:a16="http://schemas.microsoft.com/office/drawing/2014/main" id="{C8DFE7BC-B279-7230-CA78-B32200214DAB}"/>
                </a:ext>
              </a:extLst>
            </p:cNvPr>
            <p:cNvCxnSpPr>
              <a:cxnSpLocks noChangeShapeType="1"/>
              <a:stCxn id="730120" idx="6"/>
              <a:endCxn id="730124" idx="2"/>
            </p:cNvCxnSpPr>
            <p:nvPr/>
          </p:nvCxnSpPr>
          <p:spPr bwMode="auto">
            <a:xfrm>
              <a:off x="4939" y="2637"/>
              <a:ext cx="41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0129" name="AutoShape 17">
              <a:extLst>
                <a:ext uri="{FF2B5EF4-FFF2-40B4-BE49-F238E27FC236}">
                  <a16:creationId xmlns="" xmlns:a16="http://schemas.microsoft.com/office/drawing/2014/main" id="{BDBA602B-EB31-92F9-D795-273DE72208C4}"/>
                </a:ext>
              </a:extLst>
            </p:cNvPr>
            <p:cNvCxnSpPr>
              <a:cxnSpLocks noChangeShapeType="1"/>
              <a:stCxn id="730122" idx="5"/>
              <a:endCxn id="730120" idx="1"/>
            </p:cNvCxnSpPr>
            <p:nvPr/>
          </p:nvCxnSpPr>
          <p:spPr bwMode="auto">
            <a:xfrm>
              <a:off x="4384" y="2237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0130" name="AutoShape 18">
              <a:extLst>
                <a:ext uri="{FF2B5EF4-FFF2-40B4-BE49-F238E27FC236}">
                  <a16:creationId xmlns="" xmlns:a16="http://schemas.microsoft.com/office/drawing/2014/main" id="{246B796F-A26E-9CC2-2289-82DA7B9525F6}"/>
                </a:ext>
              </a:extLst>
            </p:cNvPr>
            <p:cNvCxnSpPr>
              <a:cxnSpLocks noChangeShapeType="1"/>
              <a:stCxn id="730122" idx="4"/>
              <a:endCxn id="730123" idx="0"/>
            </p:cNvCxnSpPr>
            <p:nvPr/>
          </p:nvCxnSpPr>
          <p:spPr bwMode="auto">
            <a:xfrm>
              <a:off x="4294" y="2273"/>
              <a:ext cx="0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0131" name="Oval 19">
              <a:extLst>
                <a:ext uri="{FF2B5EF4-FFF2-40B4-BE49-F238E27FC236}">
                  <a16:creationId xmlns="" xmlns:a16="http://schemas.microsoft.com/office/drawing/2014/main" id="{DA8EACCA-5471-633A-404D-13901BA9A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" y="349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Y</a:t>
              </a:r>
            </a:p>
          </p:txBody>
        </p:sp>
        <p:cxnSp>
          <p:nvCxnSpPr>
            <p:cNvPr id="730132" name="AutoShape 20">
              <a:extLst>
                <a:ext uri="{FF2B5EF4-FFF2-40B4-BE49-F238E27FC236}">
                  <a16:creationId xmlns="" xmlns:a16="http://schemas.microsoft.com/office/drawing/2014/main" id="{278F15FC-CB52-561B-99EC-17DC2BEF6EBC}"/>
                </a:ext>
              </a:extLst>
            </p:cNvPr>
            <p:cNvCxnSpPr>
              <a:cxnSpLocks noChangeShapeType="1"/>
              <a:stCxn id="730123" idx="5"/>
              <a:endCxn id="730131" idx="1"/>
            </p:cNvCxnSpPr>
            <p:nvPr/>
          </p:nvCxnSpPr>
          <p:spPr bwMode="auto">
            <a:xfrm>
              <a:off x="4384" y="3221"/>
              <a:ext cx="336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0133" name="AutoShape 21">
              <a:extLst>
                <a:ext uri="{FF2B5EF4-FFF2-40B4-BE49-F238E27FC236}">
                  <a16:creationId xmlns="" xmlns:a16="http://schemas.microsoft.com/office/drawing/2014/main" id="{3C683284-0302-FDB8-4B11-E94AA3921769}"/>
                </a:ext>
              </a:extLst>
            </p:cNvPr>
            <p:cNvCxnSpPr>
              <a:cxnSpLocks noChangeShapeType="1"/>
              <a:stCxn id="730120" idx="4"/>
              <a:endCxn id="730131" idx="0"/>
            </p:cNvCxnSpPr>
            <p:nvPr/>
          </p:nvCxnSpPr>
          <p:spPr bwMode="auto">
            <a:xfrm>
              <a:off x="4806" y="2765"/>
              <a:ext cx="5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0134" name="Text Box 22">
              <a:extLst>
                <a:ext uri="{FF2B5EF4-FFF2-40B4-BE49-F238E27FC236}">
                  <a16:creationId xmlns="" xmlns:a16="http://schemas.microsoft.com/office/drawing/2014/main" id="{F5B60A4A-D434-CA99-AEB2-7AD00C563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" y="2150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</a:p>
          </p:txBody>
        </p:sp>
        <p:sp>
          <p:nvSpPr>
            <p:cNvPr id="730135" name="Text Box 23">
              <a:extLst>
                <a:ext uri="{FF2B5EF4-FFF2-40B4-BE49-F238E27FC236}">
                  <a16:creationId xmlns="" xmlns:a16="http://schemas.microsoft.com/office/drawing/2014/main" id="{545CEBD6-4232-EC1E-07FD-6D514E2E0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5" y="276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</a:p>
          </p:txBody>
        </p:sp>
        <p:sp>
          <p:nvSpPr>
            <p:cNvPr id="730136" name="Text Box 24">
              <a:extLst>
                <a:ext uri="{FF2B5EF4-FFF2-40B4-BE49-F238E27FC236}">
                  <a16:creationId xmlns="" xmlns:a16="http://schemas.microsoft.com/office/drawing/2014/main" id="{9057E640-1754-71A2-7338-D37C4C3DF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2145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</a:p>
          </p:txBody>
        </p:sp>
        <p:sp>
          <p:nvSpPr>
            <p:cNvPr id="730137" name="Text Box 25">
              <a:extLst>
                <a:ext uri="{FF2B5EF4-FFF2-40B4-BE49-F238E27FC236}">
                  <a16:creationId xmlns="" xmlns:a16="http://schemas.microsoft.com/office/drawing/2014/main" id="{0441789B-FB8B-AB58-AA6E-330C4E83C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7" y="2801"/>
              <a:ext cx="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</a:p>
          </p:txBody>
        </p:sp>
        <p:sp>
          <p:nvSpPr>
            <p:cNvPr id="730138" name="Text Box 26">
              <a:extLst>
                <a:ext uri="{FF2B5EF4-FFF2-40B4-BE49-F238E27FC236}">
                  <a16:creationId xmlns="" xmlns:a16="http://schemas.microsoft.com/office/drawing/2014/main" id="{FFFD6BC5-65C1-8801-1942-51C600A92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3" y="2432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</a:p>
          </p:txBody>
        </p:sp>
        <p:sp>
          <p:nvSpPr>
            <p:cNvPr id="730139" name="Text Box 27">
              <a:extLst>
                <a:ext uri="{FF2B5EF4-FFF2-40B4-BE49-F238E27FC236}">
                  <a16:creationId xmlns="" xmlns:a16="http://schemas.microsoft.com/office/drawing/2014/main" id="{5251C378-1CB3-475A-6A9F-8D70CED04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" y="3339"/>
              <a:ext cx="1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</a:p>
          </p:txBody>
        </p:sp>
        <p:sp>
          <p:nvSpPr>
            <p:cNvPr id="730140" name="Text Box 28">
              <a:extLst>
                <a:ext uri="{FF2B5EF4-FFF2-40B4-BE49-F238E27FC236}">
                  <a16:creationId xmlns="" xmlns:a16="http://schemas.microsoft.com/office/drawing/2014/main" id="{3E4B8DCA-0F81-1750-DAC0-A8520EB08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4" y="3037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</a:p>
          </p:txBody>
        </p:sp>
        <p:sp>
          <p:nvSpPr>
            <p:cNvPr id="730141" name="Text Box 29">
              <a:extLst>
                <a:ext uri="{FF2B5EF4-FFF2-40B4-BE49-F238E27FC236}">
                  <a16:creationId xmlns="" xmlns:a16="http://schemas.microsoft.com/office/drawing/2014/main" id="{BDDC6A01-61E7-3403-6C63-76FAADB086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7" y="2637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h</a:t>
              </a:r>
            </a:p>
          </p:txBody>
        </p:sp>
        <p:sp>
          <p:nvSpPr>
            <p:cNvPr id="730142" name="Text Box 30">
              <a:extLst>
                <a:ext uri="{FF2B5EF4-FFF2-40B4-BE49-F238E27FC236}">
                  <a16:creationId xmlns="" xmlns:a16="http://schemas.microsoft.com/office/drawing/2014/main" id="{1AFC7901-8766-0AC5-E867-6EC048564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637"/>
              <a:ext cx="259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3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3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117" grpId="0" animBg="1"/>
      <p:bldP spid="7301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766485" y="185738"/>
            <a:ext cx="8511116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5" dirty="0"/>
              <a:t> </a:t>
            </a:r>
            <a:r>
              <a:rPr spc="10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90" dirty="0"/>
              <a:t> </a:t>
            </a:r>
            <a:r>
              <a:rPr spc="300" dirty="0"/>
              <a:t>STEP</a:t>
            </a:r>
            <a:r>
              <a:rPr spc="-90" dirty="0"/>
              <a:t> </a:t>
            </a:r>
            <a:r>
              <a:rPr spc="-125" dirty="0"/>
              <a:t>8</a:t>
            </a:r>
          </a:p>
        </p:txBody>
      </p:sp>
      <p:sp>
        <p:nvSpPr>
          <p:cNvPr id="30723" name="object 15"/>
          <p:cNvSpPr txBox="1">
            <a:spLocks noChangeArrowheads="1"/>
          </p:cNvSpPr>
          <p:nvPr/>
        </p:nvSpPr>
        <p:spPr bwMode="auto">
          <a:xfrm>
            <a:off x="1799167" y="925514"/>
            <a:ext cx="10009717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3335" rIns="0" bIns="0">
            <a:spAutoFit/>
          </a:bodyPr>
          <a:lstStyle>
            <a:lvl1pPr marL="295275" indent="-282575">
              <a:tabLst>
                <a:tab pos="295275" algn="l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tabLst>
                <a:tab pos="295275" algn="l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tabLst>
                <a:tab pos="295275" algn="l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tabLst>
                <a:tab pos="295275" algn="l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1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any adjacent vertex of F which is not  visited ( taken G)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VISIT G</a:t>
            </a:r>
          </a:p>
          <a:p>
            <a:pPr>
              <a:spcBef>
                <a:spcPts val="600"/>
              </a:spcBef>
              <a:buClr>
                <a:srgbClr val="3891A7"/>
              </a:buClr>
              <a:buSzPct val="80000"/>
              <a:buFont typeface="Segoe UI Symbol" pitchFamily="34" charset="0"/>
              <a:buChar char="⚫"/>
            </a:pPr>
            <a:r>
              <a:rPr lang="en-US" altLang="en-US">
                <a:latin typeface="Trebuchet MS" pitchFamily="34" charset="0"/>
              </a:rPr>
              <a:t>Push newly visited G into the Stack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119785" y="3422651"/>
          <a:ext cx="1568449" cy="2600325"/>
        </p:xfrm>
        <a:graphic>
          <a:graphicData uri="http://schemas.openxmlformats.org/drawingml/2006/table">
            <a:tbl>
              <a:tblPr/>
              <a:tblGrid>
                <a:gridCol w="1568449"/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891A7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37465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0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0" marR="0" marT="37465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F0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0" marR="0" marT="37465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0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0" marR="0" marT="37465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F0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37465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0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0" marR="0" marT="37465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30742" name="object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44233" y="3644900"/>
            <a:ext cx="61298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bject 18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0744" name="TextBox 18"/>
          <p:cNvSpPr txBox="1">
            <a:spLocks noChangeArrowheads="1"/>
          </p:cNvSpPr>
          <p:nvPr/>
        </p:nvSpPr>
        <p:spPr bwMode="auto">
          <a:xfrm>
            <a:off x="2336800" y="6096001"/>
            <a:ext cx="5892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 E D F G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766484" y="185738"/>
            <a:ext cx="8921749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5" dirty="0"/>
              <a:t> </a:t>
            </a:r>
            <a:r>
              <a:rPr spc="10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90" dirty="0"/>
              <a:t> </a:t>
            </a:r>
            <a:r>
              <a:rPr spc="300" dirty="0"/>
              <a:t>STEP</a:t>
            </a:r>
            <a:r>
              <a:rPr spc="-90" dirty="0"/>
              <a:t> </a:t>
            </a:r>
            <a:r>
              <a:rPr spc="-125" dirty="0"/>
              <a:t>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99168" y="849313"/>
            <a:ext cx="8386233" cy="1154112"/>
          </a:xfrm>
          <a:prstGeom prst="rect">
            <a:avLst/>
          </a:prstGeom>
        </p:spPr>
        <p:txBody>
          <a:bodyPr lIns="0" tIns="88265" rIns="0" bIns="0">
            <a:spAutoFit/>
          </a:bodyPr>
          <a:lstStyle/>
          <a:p>
            <a:pPr marL="295910" indent="-283845">
              <a:spcBef>
                <a:spcPts val="69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265" dirty="0">
                <a:latin typeface="Trebuchet MS"/>
                <a:cs typeface="Trebuchet MS"/>
              </a:rPr>
              <a:t>N</a:t>
            </a:r>
            <a:r>
              <a:rPr sz="3200" spc="229" dirty="0">
                <a:latin typeface="Trebuchet MS"/>
                <a:cs typeface="Trebuchet MS"/>
              </a:rPr>
              <a:t>o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n</a:t>
            </a:r>
            <a:r>
              <a:rPr sz="3200" spc="-225" dirty="0">
                <a:latin typeface="Trebuchet MS"/>
                <a:cs typeface="Trebuchet MS"/>
              </a:rPr>
              <a:t>e</a:t>
            </a:r>
            <a:r>
              <a:rPr sz="3200" spc="-80" dirty="0">
                <a:latin typeface="Trebuchet MS"/>
                <a:cs typeface="Trebuchet MS"/>
              </a:rPr>
              <a:t>w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v</a:t>
            </a:r>
            <a:r>
              <a:rPr sz="3200" spc="-110" dirty="0">
                <a:latin typeface="Trebuchet MS"/>
                <a:cs typeface="Trebuchet MS"/>
              </a:rPr>
              <a:t>e</a:t>
            </a:r>
            <a:r>
              <a:rPr sz="3200" spc="-20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tex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95" dirty="0">
                <a:latin typeface="Trebuchet MS"/>
                <a:cs typeface="Trebuchet MS"/>
              </a:rPr>
              <a:t>be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vis</a:t>
            </a:r>
            <a:r>
              <a:rPr sz="3200" spc="-120" dirty="0">
                <a:latin typeface="Trebuchet MS"/>
                <a:cs typeface="Trebuchet MS"/>
              </a:rPr>
              <a:t>i</a:t>
            </a:r>
            <a:r>
              <a:rPr sz="3200" spc="-190" dirty="0">
                <a:latin typeface="Trebuchet MS"/>
                <a:cs typeface="Trebuchet MS"/>
              </a:rPr>
              <a:t>ted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</a:t>
            </a:r>
            <a:r>
              <a:rPr sz="3200" spc="-265" dirty="0">
                <a:latin typeface="Trebuchet MS"/>
                <a:cs typeface="Trebuchet MS"/>
              </a:rPr>
              <a:t>r</a:t>
            </a:r>
            <a:r>
              <a:rPr sz="3200" spc="-70" dirty="0">
                <a:latin typeface="Trebuchet MS"/>
                <a:cs typeface="Trebuchet MS"/>
              </a:rPr>
              <a:t>om</a:t>
            </a:r>
            <a:r>
              <a:rPr sz="3200" spc="-105" dirty="0">
                <a:latin typeface="Trebuchet MS"/>
                <a:cs typeface="Trebuchet MS"/>
              </a:rPr>
              <a:t> </a:t>
            </a:r>
            <a:r>
              <a:rPr sz="3200" spc="204" dirty="0">
                <a:latin typeface="Trebuchet MS"/>
                <a:cs typeface="Trebuchet MS"/>
              </a:rPr>
              <a:t>G</a:t>
            </a:r>
            <a:endParaRPr sz="3200">
              <a:latin typeface="Trebuchet MS"/>
              <a:cs typeface="Trebuchet MS"/>
            </a:endParaRPr>
          </a:p>
          <a:p>
            <a:pPr marL="295910" indent="-283845">
              <a:spcBef>
                <a:spcPts val="6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60" dirty="0">
                <a:latin typeface="Trebuchet MS"/>
                <a:cs typeface="Trebuchet MS"/>
              </a:rPr>
              <a:t>POP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spc="204" dirty="0">
                <a:latin typeface="Trebuchet MS"/>
                <a:cs typeface="Trebuchet MS"/>
              </a:rPr>
              <a:t>G</a:t>
            </a:r>
            <a:endParaRPr sz="3200">
              <a:latin typeface="Trebuchet MS"/>
              <a:cs typeface="Trebuchet MS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119785" y="3422650"/>
          <a:ext cx="1568449" cy="2595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F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314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C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238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B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31766" name="object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9000" y="2708276"/>
            <a:ext cx="5850467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bject 18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1768" name="TextBox 18"/>
          <p:cNvSpPr txBox="1">
            <a:spLocks noChangeArrowheads="1"/>
          </p:cNvSpPr>
          <p:nvPr/>
        </p:nvSpPr>
        <p:spPr bwMode="auto">
          <a:xfrm>
            <a:off x="2336800" y="6096001"/>
            <a:ext cx="5994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 E D F G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7151" y="185738"/>
            <a:ext cx="9091083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0" dirty="0"/>
              <a:t> </a:t>
            </a:r>
            <a:r>
              <a:rPr spc="5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80" dirty="0"/>
              <a:t> </a:t>
            </a:r>
            <a:r>
              <a:rPr spc="300" dirty="0"/>
              <a:t>STEP</a:t>
            </a:r>
            <a:r>
              <a:rPr spc="-105" dirty="0"/>
              <a:t> </a:t>
            </a:r>
            <a:r>
              <a:rPr spc="-125" dirty="0"/>
              <a:t>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9167" y="849313"/>
            <a:ext cx="8238067" cy="1154112"/>
          </a:xfrm>
          <a:prstGeom prst="rect">
            <a:avLst/>
          </a:prstGeom>
        </p:spPr>
        <p:txBody>
          <a:bodyPr lIns="0" tIns="88265" rIns="0" bIns="0">
            <a:spAutoFit/>
          </a:bodyPr>
          <a:lstStyle/>
          <a:p>
            <a:pPr marL="295910" indent="-283845">
              <a:spcBef>
                <a:spcPts val="69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265" dirty="0">
                <a:latin typeface="Trebuchet MS"/>
                <a:cs typeface="Trebuchet MS"/>
              </a:rPr>
              <a:t>N</a:t>
            </a:r>
            <a:r>
              <a:rPr sz="3200" spc="229" dirty="0">
                <a:latin typeface="Trebuchet MS"/>
                <a:cs typeface="Trebuchet MS"/>
              </a:rPr>
              <a:t>o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n</a:t>
            </a:r>
            <a:r>
              <a:rPr sz="3200" spc="-225" dirty="0">
                <a:latin typeface="Trebuchet MS"/>
                <a:cs typeface="Trebuchet MS"/>
              </a:rPr>
              <a:t>e</a:t>
            </a:r>
            <a:r>
              <a:rPr sz="3200" spc="-80" dirty="0">
                <a:latin typeface="Trebuchet MS"/>
                <a:cs typeface="Trebuchet MS"/>
              </a:rPr>
              <a:t>w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v</a:t>
            </a:r>
            <a:r>
              <a:rPr sz="3200" spc="-110" dirty="0">
                <a:latin typeface="Trebuchet MS"/>
                <a:cs typeface="Trebuchet MS"/>
              </a:rPr>
              <a:t>e</a:t>
            </a:r>
            <a:r>
              <a:rPr sz="3200" spc="-20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tex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95" dirty="0">
                <a:latin typeface="Trebuchet MS"/>
                <a:cs typeface="Trebuchet MS"/>
              </a:rPr>
              <a:t>be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vis</a:t>
            </a:r>
            <a:r>
              <a:rPr sz="3200" spc="-120" dirty="0">
                <a:latin typeface="Trebuchet MS"/>
                <a:cs typeface="Trebuchet MS"/>
              </a:rPr>
              <a:t>i</a:t>
            </a:r>
            <a:r>
              <a:rPr sz="3200" spc="-190" dirty="0">
                <a:latin typeface="Trebuchet MS"/>
                <a:cs typeface="Trebuchet MS"/>
              </a:rPr>
              <a:t>ted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</a:t>
            </a:r>
            <a:r>
              <a:rPr sz="3200" spc="-265" dirty="0">
                <a:latin typeface="Trebuchet MS"/>
                <a:cs typeface="Trebuchet MS"/>
              </a:rPr>
              <a:t>r</a:t>
            </a:r>
            <a:r>
              <a:rPr sz="3200" spc="-70" dirty="0">
                <a:latin typeface="Trebuchet MS"/>
                <a:cs typeface="Trebuchet MS"/>
              </a:rPr>
              <a:t>om</a:t>
            </a:r>
            <a:r>
              <a:rPr sz="3200" spc="-105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endParaRPr sz="3200">
              <a:latin typeface="Trebuchet MS"/>
              <a:cs typeface="Trebuchet MS"/>
            </a:endParaRPr>
          </a:p>
          <a:p>
            <a:pPr marL="295910" indent="-283845">
              <a:spcBef>
                <a:spcPts val="6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60" dirty="0">
                <a:latin typeface="Trebuchet MS"/>
                <a:cs typeface="Trebuchet MS"/>
              </a:rPr>
              <a:t>POP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F</a:t>
            </a:r>
            <a:endParaRPr sz="32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119785" y="3422650"/>
          <a:ext cx="1568449" cy="2595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314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C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238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B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32789" name="object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39484" y="3141663"/>
            <a:ext cx="5748867" cy="26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6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2791" name="TextBox 6"/>
          <p:cNvSpPr txBox="1">
            <a:spLocks noChangeArrowheads="1"/>
          </p:cNvSpPr>
          <p:nvPr/>
        </p:nvSpPr>
        <p:spPr bwMode="auto">
          <a:xfrm>
            <a:off x="2336800" y="6096001"/>
            <a:ext cx="574886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 E D F G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97152" y="185738"/>
            <a:ext cx="8883649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0" dirty="0"/>
              <a:t> </a:t>
            </a:r>
            <a:r>
              <a:rPr spc="5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80" dirty="0"/>
              <a:t> </a:t>
            </a:r>
            <a:r>
              <a:rPr spc="300" dirty="0"/>
              <a:t>STEP</a:t>
            </a:r>
            <a:r>
              <a:rPr spc="-105" dirty="0"/>
              <a:t> </a:t>
            </a:r>
            <a:r>
              <a:rPr spc="-125" dirty="0"/>
              <a:t>11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99167" y="849313"/>
            <a:ext cx="8255000" cy="1154112"/>
          </a:xfrm>
          <a:prstGeom prst="rect">
            <a:avLst/>
          </a:prstGeom>
        </p:spPr>
        <p:txBody>
          <a:bodyPr lIns="0" tIns="88265" rIns="0" bIns="0">
            <a:spAutoFit/>
          </a:bodyPr>
          <a:lstStyle/>
          <a:p>
            <a:pPr marL="295910" indent="-283845">
              <a:spcBef>
                <a:spcPts val="69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265" dirty="0">
                <a:latin typeface="Trebuchet MS"/>
                <a:cs typeface="Trebuchet MS"/>
              </a:rPr>
              <a:t>N</a:t>
            </a:r>
            <a:r>
              <a:rPr sz="3200" spc="229" dirty="0">
                <a:latin typeface="Trebuchet MS"/>
                <a:cs typeface="Trebuchet MS"/>
              </a:rPr>
              <a:t>o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n</a:t>
            </a:r>
            <a:r>
              <a:rPr sz="3200" spc="-225" dirty="0">
                <a:latin typeface="Trebuchet MS"/>
                <a:cs typeface="Trebuchet MS"/>
              </a:rPr>
              <a:t>e</a:t>
            </a:r>
            <a:r>
              <a:rPr sz="3200" spc="-80" dirty="0">
                <a:latin typeface="Trebuchet MS"/>
                <a:cs typeface="Trebuchet MS"/>
              </a:rPr>
              <a:t>w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v</a:t>
            </a:r>
            <a:r>
              <a:rPr sz="3200" spc="-110" dirty="0">
                <a:latin typeface="Trebuchet MS"/>
                <a:cs typeface="Trebuchet MS"/>
              </a:rPr>
              <a:t>e</a:t>
            </a:r>
            <a:r>
              <a:rPr sz="3200" spc="-20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tex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95" dirty="0">
                <a:latin typeface="Trebuchet MS"/>
                <a:cs typeface="Trebuchet MS"/>
              </a:rPr>
              <a:t>be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vis</a:t>
            </a:r>
            <a:r>
              <a:rPr sz="3200" spc="-120" dirty="0">
                <a:latin typeface="Trebuchet MS"/>
                <a:cs typeface="Trebuchet MS"/>
              </a:rPr>
              <a:t>i</a:t>
            </a:r>
            <a:r>
              <a:rPr sz="3200" spc="-190" dirty="0">
                <a:latin typeface="Trebuchet MS"/>
                <a:cs typeface="Trebuchet MS"/>
              </a:rPr>
              <a:t>ted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</a:t>
            </a:r>
            <a:r>
              <a:rPr sz="3200" spc="-265" dirty="0">
                <a:latin typeface="Trebuchet MS"/>
                <a:cs typeface="Trebuchet MS"/>
              </a:rPr>
              <a:t>r</a:t>
            </a:r>
            <a:r>
              <a:rPr sz="3200" spc="-70" dirty="0">
                <a:latin typeface="Trebuchet MS"/>
                <a:cs typeface="Trebuchet MS"/>
              </a:rPr>
              <a:t>om</a:t>
            </a:r>
            <a:r>
              <a:rPr sz="3200" spc="-105" dirty="0">
                <a:latin typeface="Trebuchet MS"/>
                <a:cs typeface="Trebuchet MS"/>
              </a:rPr>
              <a:t> </a:t>
            </a:r>
            <a:r>
              <a:rPr sz="3200" spc="-114" dirty="0"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  <a:p>
            <a:pPr marL="295910" indent="-283845">
              <a:spcBef>
                <a:spcPts val="6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60" dirty="0">
                <a:latin typeface="Trebuchet MS"/>
                <a:cs typeface="Trebuchet MS"/>
              </a:rPr>
              <a:t>POP</a:t>
            </a:r>
            <a:r>
              <a:rPr sz="3200" spc="-114" dirty="0">
                <a:latin typeface="Trebuchet MS"/>
                <a:cs typeface="Trebuchet MS"/>
              </a:rPr>
              <a:t> E</a:t>
            </a:r>
            <a:endParaRPr sz="3200">
              <a:latin typeface="Trebuchet MS"/>
              <a:cs typeface="Trebuchet MS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119785" y="3422650"/>
          <a:ext cx="1568449" cy="2595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C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238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B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33814" name="object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1617" y="2565400"/>
            <a:ext cx="5892800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bject 18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3816" name="TextBox 18"/>
          <p:cNvSpPr txBox="1">
            <a:spLocks noChangeArrowheads="1"/>
          </p:cNvSpPr>
          <p:nvPr/>
        </p:nvSpPr>
        <p:spPr bwMode="auto">
          <a:xfrm>
            <a:off x="2336801" y="6096001"/>
            <a:ext cx="590761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 E D F G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7151" y="185738"/>
            <a:ext cx="9091083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0" dirty="0"/>
              <a:t> </a:t>
            </a:r>
            <a:r>
              <a:rPr spc="5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80" dirty="0"/>
              <a:t> </a:t>
            </a:r>
            <a:r>
              <a:rPr spc="300" dirty="0"/>
              <a:t>STEP</a:t>
            </a:r>
            <a:r>
              <a:rPr spc="-105" dirty="0"/>
              <a:t> </a:t>
            </a:r>
            <a:r>
              <a:rPr spc="-125" dirty="0"/>
              <a:t>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9167" y="849313"/>
            <a:ext cx="8367184" cy="1154112"/>
          </a:xfrm>
          <a:prstGeom prst="rect">
            <a:avLst/>
          </a:prstGeom>
        </p:spPr>
        <p:txBody>
          <a:bodyPr lIns="0" tIns="88265" rIns="0" bIns="0">
            <a:spAutoFit/>
          </a:bodyPr>
          <a:lstStyle/>
          <a:p>
            <a:pPr marL="295910" indent="-283845">
              <a:spcBef>
                <a:spcPts val="69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265" dirty="0">
                <a:latin typeface="Trebuchet MS"/>
                <a:cs typeface="Trebuchet MS"/>
              </a:rPr>
              <a:t>N</a:t>
            </a:r>
            <a:r>
              <a:rPr sz="3200" spc="229" dirty="0">
                <a:latin typeface="Trebuchet MS"/>
                <a:cs typeface="Trebuchet MS"/>
              </a:rPr>
              <a:t>o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n</a:t>
            </a:r>
            <a:r>
              <a:rPr sz="3200" spc="-225" dirty="0">
                <a:latin typeface="Trebuchet MS"/>
                <a:cs typeface="Trebuchet MS"/>
              </a:rPr>
              <a:t>e</a:t>
            </a:r>
            <a:r>
              <a:rPr sz="3200" spc="-80" dirty="0">
                <a:latin typeface="Trebuchet MS"/>
                <a:cs typeface="Trebuchet MS"/>
              </a:rPr>
              <a:t>w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v</a:t>
            </a:r>
            <a:r>
              <a:rPr sz="3200" spc="-110" dirty="0">
                <a:latin typeface="Trebuchet MS"/>
                <a:cs typeface="Trebuchet MS"/>
              </a:rPr>
              <a:t>e</a:t>
            </a:r>
            <a:r>
              <a:rPr sz="3200" spc="-20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tex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95" dirty="0">
                <a:latin typeface="Trebuchet MS"/>
                <a:cs typeface="Trebuchet MS"/>
              </a:rPr>
              <a:t>be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vis</a:t>
            </a:r>
            <a:r>
              <a:rPr sz="3200" spc="-120" dirty="0">
                <a:latin typeface="Trebuchet MS"/>
                <a:cs typeface="Trebuchet MS"/>
              </a:rPr>
              <a:t>i</a:t>
            </a:r>
            <a:r>
              <a:rPr sz="3200" spc="-190" dirty="0">
                <a:latin typeface="Trebuchet MS"/>
                <a:cs typeface="Trebuchet MS"/>
              </a:rPr>
              <a:t>ted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</a:t>
            </a:r>
            <a:r>
              <a:rPr sz="3200" spc="-265" dirty="0">
                <a:latin typeface="Trebuchet MS"/>
                <a:cs typeface="Trebuchet MS"/>
              </a:rPr>
              <a:t>r</a:t>
            </a:r>
            <a:r>
              <a:rPr sz="3200" spc="-70" dirty="0">
                <a:latin typeface="Trebuchet MS"/>
                <a:cs typeface="Trebuchet MS"/>
              </a:rPr>
              <a:t>om</a:t>
            </a:r>
            <a:r>
              <a:rPr sz="3200" spc="-105" dirty="0">
                <a:latin typeface="Trebuchet MS"/>
                <a:cs typeface="Trebuchet MS"/>
              </a:rPr>
              <a:t> </a:t>
            </a:r>
            <a:r>
              <a:rPr sz="3200" spc="350" dirty="0">
                <a:latin typeface="Trebuchet MS"/>
                <a:cs typeface="Trebuchet MS"/>
              </a:rPr>
              <a:t>C</a:t>
            </a:r>
            <a:endParaRPr sz="3200">
              <a:latin typeface="Trebuchet MS"/>
              <a:cs typeface="Trebuchet MS"/>
            </a:endParaRPr>
          </a:p>
          <a:p>
            <a:pPr marL="295910" indent="-283845">
              <a:spcBef>
                <a:spcPts val="6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60" dirty="0">
                <a:latin typeface="Trebuchet MS"/>
                <a:cs typeface="Trebuchet MS"/>
              </a:rPr>
              <a:t>POP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spc="355" dirty="0">
                <a:latin typeface="Trebuchet MS"/>
                <a:cs typeface="Trebuchet MS"/>
              </a:rPr>
              <a:t>C</a:t>
            </a:r>
            <a:endParaRPr sz="32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119785" y="3422650"/>
          <a:ext cx="1568449" cy="2595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238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B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34837" name="object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3751" y="2708276"/>
            <a:ext cx="6256867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6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4839" name="TextBox 6"/>
          <p:cNvSpPr txBox="1">
            <a:spLocks noChangeArrowheads="1"/>
          </p:cNvSpPr>
          <p:nvPr/>
        </p:nvSpPr>
        <p:spPr bwMode="auto">
          <a:xfrm>
            <a:off x="2336801" y="6096001"/>
            <a:ext cx="598381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 E D F G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97151" y="185738"/>
            <a:ext cx="9262533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0" dirty="0"/>
              <a:t> </a:t>
            </a:r>
            <a:r>
              <a:rPr spc="5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80" dirty="0"/>
              <a:t> </a:t>
            </a:r>
            <a:r>
              <a:rPr spc="300" dirty="0"/>
              <a:t>STEP</a:t>
            </a:r>
            <a:r>
              <a:rPr spc="-105" dirty="0"/>
              <a:t> </a:t>
            </a:r>
            <a:r>
              <a:rPr spc="-125" dirty="0"/>
              <a:t>13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99167" y="849313"/>
            <a:ext cx="8288867" cy="1154112"/>
          </a:xfrm>
          <a:prstGeom prst="rect">
            <a:avLst/>
          </a:prstGeom>
        </p:spPr>
        <p:txBody>
          <a:bodyPr lIns="0" tIns="88265" rIns="0" bIns="0">
            <a:spAutoFit/>
          </a:bodyPr>
          <a:lstStyle/>
          <a:p>
            <a:pPr marL="295910" indent="-283845">
              <a:spcBef>
                <a:spcPts val="69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265" dirty="0">
                <a:latin typeface="Trebuchet MS"/>
                <a:cs typeface="Trebuchet MS"/>
              </a:rPr>
              <a:t>N</a:t>
            </a:r>
            <a:r>
              <a:rPr sz="3200" spc="229" dirty="0">
                <a:latin typeface="Trebuchet MS"/>
                <a:cs typeface="Trebuchet MS"/>
              </a:rPr>
              <a:t>o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n</a:t>
            </a:r>
            <a:r>
              <a:rPr sz="3200" spc="-225" dirty="0">
                <a:latin typeface="Trebuchet MS"/>
                <a:cs typeface="Trebuchet MS"/>
              </a:rPr>
              <a:t>e</a:t>
            </a:r>
            <a:r>
              <a:rPr sz="3200" spc="-80" dirty="0">
                <a:latin typeface="Trebuchet MS"/>
                <a:cs typeface="Trebuchet MS"/>
              </a:rPr>
              <a:t>w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v</a:t>
            </a:r>
            <a:r>
              <a:rPr sz="3200" spc="-110" dirty="0">
                <a:latin typeface="Trebuchet MS"/>
                <a:cs typeface="Trebuchet MS"/>
              </a:rPr>
              <a:t>e</a:t>
            </a:r>
            <a:r>
              <a:rPr sz="3200" spc="-20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tex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95" dirty="0">
                <a:latin typeface="Trebuchet MS"/>
                <a:cs typeface="Trebuchet MS"/>
              </a:rPr>
              <a:t>be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vis</a:t>
            </a:r>
            <a:r>
              <a:rPr sz="3200" spc="-120" dirty="0">
                <a:latin typeface="Trebuchet MS"/>
                <a:cs typeface="Trebuchet MS"/>
              </a:rPr>
              <a:t>i</a:t>
            </a:r>
            <a:r>
              <a:rPr sz="3200" spc="-190" dirty="0">
                <a:latin typeface="Trebuchet MS"/>
                <a:cs typeface="Trebuchet MS"/>
              </a:rPr>
              <a:t>ted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</a:t>
            </a:r>
            <a:r>
              <a:rPr sz="3200" spc="-265" dirty="0">
                <a:latin typeface="Trebuchet MS"/>
                <a:cs typeface="Trebuchet MS"/>
              </a:rPr>
              <a:t>r</a:t>
            </a:r>
            <a:r>
              <a:rPr sz="3200" spc="-70" dirty="0">
                <a:latin typeface="Trebuchet MS"/>
                <a:cs typeface="Trebuchet MS"/>
              </a:rPr>
              <a:t>om</a:t>
            </a:r>
            <a:r>
              <a:rPr sz="3200" spc="-105" dirty="0">
                <a:latin typeface="Trebuchet MS"/>
                <a:cs typeface="Trebuchet MS"/>
              </a:rPr>
              <a:t> </a:t>
            </a:r>
            <a:r>
              <a:rPr sz="3200" spc="-10" dirty="0">
                <a:latin typeface="Trebuchet MS"/>
                <a:cs typeface="Trebuchet MS"/>
              </a:rPr>
              <a:t>B</a:t>
            </a:r>
            <a:endParaRPr sz="3200">
              <a:latin typeface="Trebuchet MS"/>
              <a:cs typeface="Trebuchet MS"/>
            </a:endParaRPr>
          </a:p>
          <a:p>
            <a:pPr marL="295910" indent="-283845">
              <a:spcBef>
                <a:spcPts val="6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60" dirty="0">
                <a:latin typeface="Trebuchet MS"/>
                <a:cs typeface="Trebuchet MS"/>
              </a:rPr>
              <a:t>POP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spc="-10" dirty="0">
                <a:latin typeface="Trebuchet MS"/>
                <a:cs typeface="Trebuchet MS"/>
              </a:rPr>
              <a:t>B</a:t>
            </a:r>
            <a:endParaRPr sz="3200">
              <a:latin typeface="Trebuchet MS"/>
              <a:cs typeface="Trebuchet MS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119785" y="3422650"/>
          <a:ext cx="1568449" cy="2595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35862" name="object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1133" y="3068638"/>
            <a:ext cx="6155267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bject 18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5864" name="TextBox 18"/>
          <p:cNvSpPr txBox="1">
            <a:spLocks noChangeArrowheads="1"/>
          </p:cNvSpPr>
          <p:nvPr/>
        </p:nvSpPr>
        <p:spPr bwMode="auto">
          <a:xfrm>
            <a:off x="2336800" y="6096001"/>
            <a:ext cx="568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 E D F G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97151" y="185738"/>
            <a:ext cx="9091083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95" dirty="0"/>
              <a:t>Depth</a:t>
            </a:r>
            <a:r>
              <a:rPr spc="-90" dirty="0"/>
              <a:t> </a:t>
            </a:r>
            <a:r>
              <a:rPr spc="5" dirty="0"/>
              <a:t>First</a:t>
            </a:r>
            <a:r>
              <a:rPr spc="-65" dirty="0"/>
              <a:t> </a:t>
            </a:r>
            <a:r>
              <a:rPr spc="10" dirty="0"/>
              <a:t>Search-</a:t>
            </a:r>
            <a:r>
              <a:rPr spc="-80" dirty="0"/>
              <a:t> </a:t>
            </a:r>
            <a:r>
              <a:rPr spc="300" dirty="0"/>
              <a:t>STEP</a:t>
            </a:r>
            <a:r>
              <a:rPr spc="-105" dirty="0"/>
              <a:t> </a:t>
            </a:r>
            <a:r>
              <a:rPr spc="-125" dirty="0"/>
              <a:t>14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99167" y="849313"/>
            <a:ext cx="8290984" cy="1154112"/>
          </a:xfrm>
          <a:prstGeom prst="rect">
            <a:avLst/>
          </a:prstGeom>
        </p:spPr>
        <p:txBody>
          <a:bodyPr lIns="0" tIns="88265" rIns="0" bIns="0">
            <a:spAutoFit/>
          </a:bodyPr>
          <a:lstStyle/>
          <a:p>
            <a:pPr marL="295910" indent="-283845">
              <a:spcBef>
                <a:spcPts val="69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265" dirty="0">
                <a:latin typeface="Trebuchet MS"/>
                <a:cs typeface="Trebuchet MS"/>
              </a:rPr>
              <a:t>N</a:t>
            </a:r>
            <a:r>
              <a:rPr sz="3200" spc="229" dirty="0">
                <a:latin typeface="Trebuchet MS"/>
                <a:cs typeface="Trebuchet MS"/>
              </a:rPr>
              <a:t>o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180" dirty="0">
                <a:latin typeface="Trebuchet MS"/>
                <a:cs typeface="Trebuchet MS"/>
              </a:rPr>
              <a:t>n</a:t>
            </a:r>
            <a:r>
              <a:rPr sz="3200" spc="-225" dirty="0">
                <a:latin typeface="Trebuchet MS"/>
                <a:cs typeface="Trebuchet MS"/>
              </a:rPr>
              <a:t>e</a:t>
            </a:r>
            <a:r>
              <a:rPr sz="3200" spc="-80" dirty="0">
                <a:latin typeface="Trebuchet MS"/>
                <a:cs typeface="Trebuchet MS"/>
              </a:rPr>
              <a:t>w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v</a:t>
            </a:r>
            <a:r>
              <a:rPr sz="3200" spc="-110" dirty="0">
                <a:latin typeface="Trebuchet MS"/>
                <a:cs typeface="Trebuchet MS"/>
              </a:rPr>
              <a:t>e</a:t>
            </a:r>
            <a:r>
              <a:rPr sz="3200" spc="-20" dirty="0">
                <a:latin typeface="Trebuchet MS"/>
                <a:cs typeface="Trebuchet MS"/>
              </a:rPr>
              <a:t>r</a:t>
            </a:r>
            <a:r>
              <a:rPr sz="3200" spc="-140" dirty="0">
                <a:latin typeface="Trebuchet MS"/>
                <a:cs typeface="Trebuchet MS"/>
              </a:rPr>
              <a:t>tex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95" dirty="0">
                <a:latin typeface="Trebuchet MS"/>
                <a:cs typeface="Trebuchet MS"/>
              </a:rPr>
              <a:t>be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vis</a:t>
            </a:r>
            <a:r>
              <a:rPr sz="3200" spc="-120" dirty="0">
                <a:latin typeface="Trebuchet MS"/>
                <a:cs typeface="Trebuchet MS"/>
              </a:rPr>
              <a:t>i</a:t>
            </a:r>
            <a:r>
              <a:rPr sz="3200" spc="-190" dirty="0">
                <a:latin typeface="Trebuchet MS"/>
                <a:cs typeface="Trebuchet MS"/>
              </a:rPr>
              <a:t>ted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</a:t>
            </a:r>
            <a:r>
              <a:rPr sz="3200" spc="-265" dirty="0">
                <a:latin typeface="Trebuchet MS"/>
                <a:cs typeface="Trebuchet MS"/>
              </a:rPr>
              <a:t>r</a:t>
            </a:r>
            <a:r>
              <a:rPr sz="3200" spc="-70" dirty="0">
                <a:latin typeface="Trebuchet MS"/>
                <a:cs typeface="Trebuchet MS"/>
              </a:rPr>
              <a:t>om</a:t>
            </a:r>
            <a:r>
              <a:rPr sz="3200" spc="-430" dirty="0">
                <a:latin typeface="Trebuchet MS"/>
                <a:cs typeface="Trebuchet MS"/>
              </a:rPr>
              <a:t> </a:t>
            </a:r>
            <a:r>
              <a:rPr sz="3200" spc="245" dirty="0">
                <a:latin typeface="Trebuchet MS"/>
                <a:cs typeface="Trebuchet MS"/>
              </a:rPr>
              <a:t>A</a:t>
            </a:r>
            <a:endParaRPr sz="3200">
              <a:latin typeface="Trebuchet MS"/>
              <a:cs typeface="Trebuchet MS"/>
            </a:endParaRPr>
          </a:p>
          <a:p>
            <a:pPr marL="295910" indent="-283845">
              <a:spcBef>
                <a:spcPts val="6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  <a:defRPr/>
            </a:pPr>
            <a:r>
              <a:rPr sz="3200" spc="60" dirty="0">
                <a:latin typeface="Trebuchet MS"/>
                <a:cs typeface="Trebuchet MS"/>
              </a:rPr>
              <a:t>POP</a:t>
            </a:r>
            <a:r>
              <a:rPr sz="3200" spc="-395" dirty="0">
                <a:latin typeface="Trebuchet MS"/>
                <a:cs typeface="Trebuchet MS"/>
              </a:rPr>
              <a:t> </a:t>
            </a:r>
            <a:r>
              <a:rPr sz="3200" spc="250" dirty="0">
                <a:latin typeface="Trebuchet MS"/>
                <a:cs typeface="Trebuchet MS"/>
              </a:rPr>
              <a:t>A</a:t>
            </a:r>
            <a:endParaRPr sz="3200">
              <a:latin typeface="Trebuchet MS"/>
              <a:cs typeface="Trebuchet MS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119785" y="3422650"/>
          <a:ext cx="1568449" cy="2595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49"/>
              </a:tblGrid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0"/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</a:tr>
            </a:tbl>
          </a:graphicData>
        </a:graphic>
      </p:graphicFrame>
      <p:pic>
        <p:nvPicPr>
          <p:cNvPr id="36886" name="object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8500" y="2997201"/>
            <a:ext cx="5723467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bject 18"/>
          <p:cNvSpPr txBox="1"/>
          <p:nvPr/>
        </p:nvSpPr>
        <p:spPr>
          <a:xfrm>
            <a:off x="1689101" y="6162676"/>
            <a:ext cx="4398433" cy="26930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2135"/>
              </a:lnSpc>
              <a:defRPr/>
            </a:pPr>
            <a:r>
              <a:rPr spc="-110" dirty="0">
                <a:latin typeface="Trebuchet MS"/>
                <a:cs typeface="Trebuchet MS"/>
              </a:rPr>
              <a:t>Stac</a:t>
            </a:r>
            <a:r>
              <a:rPr spc="-50" dirty="0">
                <a:latin typeface="Trebuchet MS"/>
                <a:cs typeface="Trebuchet MS"/>
              </a:rPr>
              <a:t>k</a:t>
            </a:r>
            <a:r>
              <a:rPr spc="-60" dirty="0">
                <a:latin typeface="Trebuchet MS"/>
                <a:cs typeface="Trebuchet MS"/>
              </a:rPr>
              <a:t> </a:t>
            </a:r>
            <a:r>
              <a:rPr spc="-100" dirty="0">
                <a:latin typeface="Trebuchet MS"/>
                <a:cs typeface="Trebuchet MS"/>
              </a:rPr>
              <a:t>Empt</a:t>
            </a:r>
            <a:r>
              <a:rPr spc="-235" dirty="0">
                <a:latin typeface="Trebuchet MS"/>
                <a:cs typeface="Trebuchet MS"/>
              </a:rPr>
              <a:t>y</a:t>
            </a:r>
            <a:r>
              <a:rPr spc="-270" dirty="0">
                <a:latin typeface="Trebuchet MS"/>
                <a:cs typeface="Trebuchet MS"/>
              </a:rPr>
              <a:t>,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265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End</a:t>
            </a:r>
            <a:r>
              <a:rPr spc="-55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the</a:t>
            </a:r>
            <a:r>
              <a:rPr spc="-40" dirty="0">
                <a:latin typeface="Trebuchet MS"/>
                <a:cs typeface="Trebuchet MS"/>
              </a:rPr>
              <a:t> </a:t>
            </a:r>
            <a:r>
              <a:rPr spc="250" dirty="0">
                <a:latin typeface="Trebuchet MS"/>
                <a:cs typeface="Trebuchet MS"/>
              </a:rPr>
              <a:t>D</a:t>
            </a:r>
            <a:r>
              <a:rPr spc="-80" dirty="0">
                <a:latin typeface="Trebuchet MS"/>
                <a:cs typeface="Trebuchet MS"/>
              </a:rPr>
              <a:t>F</a:t>
            </a:r>
            <a:r>
              <a:rPr spc="-70" dirty="0">
                <a:latin typeface="Trebuchet MS"/>
                <a:cs typeface="Trebuchet MS"/>
              </a:rPr>
              <a:t>S</a:t>
            </a:r>
            <a:r>
              <a:rPr spc="-55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tr</a:t>
            </a:r>
            <a:r>
              <a:rPr spc="-180" dirty="0">
                <a:latin typeface="Trebuchet MS"/>
                <a:cs typeface="Trebuchet MS"/>
              </a:rPr>
              <a:t>a</a:t>
            </a:r>
            <a:r>
              <a:rPr spc="-130" dirty="0">
                <a:latin typeface="Trebuchet MS"/>
                <a:cs typeface="Trebuchet MS"/>
              </a:rPr>
              <a:t>v</a:t>
            </a:r>
            <a:r>
              <a:rPr spc="-95" dirty="0">
                <a:latin typeface="Trebuchet MS"/>
                <a:cs typeface="Trebuchet MS"/>
              </a:rPr>
              <a:t>ersal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95985" y="6167438"/>
            <a:ext cx="1663700" cy="438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60"/>
              </a:lnSpc>
              <a:defRPr/>
            </a:pPr>
            <a:r>
              <a:rPr sz="2800" b="1" spc="25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2800" b="1" spc="-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2800" b="1" spc="3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2800" b="1" spc="360" dirty="0">
                <a:solidFill>
                  <a:srgbClr val="006FC0"/>
                </a:solidFill>
                <a:latin typeface="Trebuchet MS"/>
                <a:cs typeface="Trebuchet MS"/>
              </a:rPr>
              <a:t>CK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6889" name="TextBox 19"/>
          <p:cNvSpPr txBox="1">
            <a:spLocks noChangeArrowheads="1"/>
          </p:cNvSpPr>
          <p:nvPr/>
        </p:nvSpPr>
        <p:spPr bwMode="auto">
          <a:xfrm>
            <a:off x="2032000" y="5410201"/>
            <a:ext cx="6197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RESULT: </a:t>
            </a:r>
            <a:r>
              <a:rPr lang="en-US" altLang="en-US" sz="2800" b="1">
                <a:latin typeface="Arial" charset="0"/>
              </a:rPr>
              <a:t>A B C E D F G</a:t>
            </a:r>
            <a:r>
              <a:rPr lang="en-US" altLang="en-US" sz="2800" b="1">
                <a:solidFill>
                  <a:srgbClr val="FF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5600" y="185738"/>
            <a:ext cx="8322733" cy="622222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325" dirty="0"/>
              <a:t>DFS</a:t>
            </a:r>
            <a:r>
              <a:rPr spc="-105" dirty="0"/>
              <a:t> </a:t>
            </a:r>
            <a:r>
              <a:rPr spc="25" dirty="0"/>
              <a:t>Traversal</a:t>
            </a:r>
            <a:r>
              <a:rPr spc="-105" dirty="0"/>
              <a:t> </a:t>
            </a:r>
            <a:r>
              <a:rPr spc="-125" dirty="0"/>
              <a:t>-</a:t>
            </a:r>
            <a:r>
              <a:rPr spc="-105" dirty="0"/>
              <a:t> </a:t>
            </a:r>
            <a:r>
              <a:rPr spc="10" dirty="0"/>
              <a:t>Result</a:t>
            </a:r>
          </a:p>
        </p:txBody>
      </p:sp>
      <p:pic>
        <p:nvPicPr>
          <p:cNvPr id="37890" name="object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07833" y="1412875"/>
            <a:ext cx="6002867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4"/>
          <p:cNvSpPr txBox="1"/>
          <p:nvPr/>
        </p:nvSpPr>
        <p:spPr>
          <a:xfrm>
            <a:off x="3867151" y="3879850"/>
            <a:ext cx="5996516" cy="514350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12700">
              <a:spcBef>
                <a:spcPts val="105"/>
              </a:spcBef>
              <a:defRPr/>
            </a:pPr>
            <a:r>
              <a:rPr sz="3200" b="1" spc="46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3200" spc="20" dirty="0">
                <a:solidFill>
                  <a:srgbClr val="006FC0"/>
                </a:solidFill>
                <a:latin typeface="Wingdings"/>
                <a:cs typeface="Wingdings"/>
              </a:rPr>
              <a:t></a:t>
            </a:r>
            <a:r>
              <a:rPr sz="3200" b="1" spc="32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3200" spc="20" dirty="0">
                <a:solidFill>
                  <a:srgbClr val="006FC0"/>
                </a:solidFill>
                <a:latin typeface="Wingdings"/>
                <a:cs typeface="Wingdings"/>
              </a:rPr>
              <a:t></a:t>
            </a:r>
            <a:r>
              <a:rPr sz="3200" b="1" spc="49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3200" spc="5" dirty="0">
                <a:solidFill>
                  <a:srgbClr val="006FC0"/>
                </a:solidFill>
                <a:latin typeface="Wingdings"/>
                <a:cs typeface="Wingdings"/>
              </a:rPr>
              <a:t></a:t>
            </a:r>
            <a:r>
              <a:rPr sz="3200" b="1" spc="204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3200" spc="20" dirty="0">
                <a:solidFill>
                  <a:srgbClr val="006FC0"/>
                </a:solidFill>
                <a:latin typeface="Wingdings"/>
                <a:cs typeface="Wingdings"/>
              </a:rPr>
              <a:t></a:t>
            </a:r>
            <a:r>
              <a:rPr sz="3200" b="1" spc="49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3200" spc="5" dirty="0">
                <a:solidFill>
                  <a:srgbClr val="006FC0"/>
                </a:solidFill>
                <a:latin typeface="Wingdings"/>
                <a:cs typeface="Wingdings"/>
              </a:rPr>
              <a:t></a:t>
            </a:r>
            <a:r>
              <a:rPr sz="3200" b="1" spc="6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3200" spc="5" dirty="0">
                <a:solidFill>
                  <a:srgbClr val="006FC0"/>
                </a:solidFill>
                <a:latin typeface="Wingdings"/>
                <a:cs typeface="Wingdings"/>
              </a:rPr>
              <a:t></a:t>
            </a:r>
            <a:r>
              <a:rPr sz="3200" b="1" spc="45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adjacency list is used for implementation of graph: O(V+E)</a:t>
            </a:r>
          </a:p>
          <a:p>
            <a:r>
              <a:rPr lang="en-US" dirty="0" smtClean="0"/>
              <a:t>If adjacency matrix is used for </a:t>
            </a:r>
            <a:r>
              <a:rPr lang="en-US" dirty="0" err="1" smtClean="0"/>
              <a:t>implementaion</a:t>
            </a:r>
            <a:r>
              <a:rPr lang="en-US" dirty="0" smtClean="0"/>
              <a:t> of graph: O(V^2)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Time complexity of DFS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0DB4EFC2-82C5-4DFA-A4FD-E780EA981CDC}" type="slidenum">
              <a:rPr lang="en-US" altLang="en-US" sz="1200">
                <a:solidFill>
                  <a:srgbClr val="898989"/>
                </a:solidFill>
              </a:rPr>
              <a:pPr/>
              <a:t>69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1505" name="Content Placeholder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117600" y="1219200"/>
            <a:ext cx="9956800" cy="3924300"/>
          </a:xfrm>
        </p:spPr>
      </p:pic>
      <p:sp>
        <p:nvSpPr>
          <p:cNvPr id="4" name="TextBox 3"/>
          <p:cNvSpPr txBox="1"/>
          <p:nvPr/>
        </p:nvSpPr>
        <p:spPr>
          <a:xfrm>
            <a:off x="1228725" y="185738"/>
            <a:ext cx="98726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Differences between DFS and BFS way of traversing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>
            <a:extLst>
              <a:ext uri="{FF2B5EF4-FFF2-40B4-BE49-F238E27FC236}">
                <a16:creationId xmlns="" xmlns:a16="http://schemas.microsoft.com/office/drawing/2014/main" id="{4F6A6A9F-472E-0395-A4FD-CBBAEC3A04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Reachability, connectedness</a:t>
            </a:r>
          </a:p>
        </p:txBody>
      </p:sp>
      <p:sp>
        <p:nvSpPr>
          <p:cNvPr id="739331" name="Rectangle 3">
            <a:extLst>
              <a:ext uri="{FF2B5EF4-FFF2-40B4-BE49-F238E27FC236}">
                <a16:creationId xmlns="" xmlns:a16="http://schemas.microsoft.com/office/drawing/2014/main" id="{BD00F486-D435-F317-D238-DCBE5E9FB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 b="1" dirty="0">
                <a:solidFill>
                  <a:srgbClr val="262626"/>
                </a:solidFill>
              </a:rPr>
              <a:t>reachable</a:t>
            </a:r>
            <a:r>
              <a:rPr lang="en-US" altLang="en-US" dirty="0">
                <a:solidFill>
                  <a:srgbClr val="262626"/>
                </a:solidFill>
              </a:rPr>
              <a:t>: Vertex </a:t>
            </a:r>
            <a:r>
              <a:rPr lang="en-US" altLang="en-US" i="1" dirty="0">
                <a:solidFill>
                  <a:srgbClr val="262626"/>
                </a:solidFill>
              </a:rPr>
              <a:t>V</a:t>
            </a:r>
            <a:r>
              <a:rPr lang="en-US" altLang="en-US" dirty="0">
                <a:solidFill>
                  <a:srgbClr val="262626"/>
                </a:solidFill>
              </a:rPr>
              <a:t> is </a:t>
            </a:r>
            <a:r>
              <a:rPr lang="en-US" altLang="en-US" i="1" dirty="0">
                <a:solidFill>
                  <a:srgbClr val="262626"/>
                </a:solidFill>
              </a:rPr>
              <a:t>reachable </a:t>
            </a:r>
            <a:r>
              <a:rPr lang="en-US" altLang="en-US" dirty="0">
                <a:solidFill>
                  <a:srgbClr val="262626"/>
                </a:solidFill>
              </a:rPr>
              <a:t>from </a:t>
            </a:r>
            <a:r>
              <a:rPr lang="en-US" altLang="en-US" i="1" dirty="0">
                <a:solidFill>
                  <a:srgbClr val="262626"/>
                </a:solidFill>
              </a:rPr>
              <a:t>Y</a:t>
            </a:r>
            <a:r>
              <a:rPr lang="en-US" altLang="en-US" dirty="0">
                <a:solidFill>
                  <a:srgbClr val="262626"/>
                </a:solidFill>
              </a:rPr>
              <a:t/>
            </a:r>
            <a:br>
              <a:rPr lang="en-US" altLang="en-US" dirty="0">
                <a:solidFill>
                  <a:srgbClr val="262626"/>
                </a:solidFill>
              </a:rPr>
            </a:br>
            <a:r>
              <a:rPr lang="en-US" altLang="en-US" dirty="0">
                <a:solidFill>
                  <a:srgbClr val="262626"/>
                </a:solidFill>
              </a:rPr>
              <a:t>if a path exists from </a:t>
            </a:r>
            <a:r>
              <a:rPr lang="en-US" altLang="en-US" i="1" dirty="0">
                <a:solidFill>
                  <a:srgbClr val="262626"/>
                </a:solidFill>
              </a:rPr>
              <a:t>V</a:t>
            </a:r>
            <a:r>
              <a:rPr lang="en-US" altLang="en-US" dirty="0">
                <a:solidFill>
                  <a:srgbClr val="262626"/>
                </a:solidFill>
              </a:rPr>
              <a:t> to </a:t>
            </a:r>
            <a:r>
              <a:rPr lang="en-US" altLang="en-US" i="1" dirty="0">
                <a:solidFill>
                  <a:srgbClr val="262626"/>
                </a:solidFill>
              </a:rPr>
              <a:t>Y</a:t>
            </a:r>
            <a:r>
              <a:rPr lang="en-US" altLang="en-US" dirty="0">
                <a:solidFill>
                  <a:srgbClr val="262626"/>
                </a:solidFill>
              </a:rPr>
              <a:t>.</a:t>
            </a:r>
          </a:p>
          <a:p>
            <a:pPr lvl="1"/>
            <a:endParaRPr lang="en-US" altLang="en-US" dirty="0">
              <a:solidFill>
                <a:srgbClr val="404040"/>
              </a:solidFill>
            </a:endParaRPr>
          </a:p>
          <a:p>
            <a:r>
              <a:rPr lang="en-US" altLang="en-US" b="1" dirty="0">
                <a:solidFill>
                  <a:srgbClr val="262626"/>
                </a:solidFill>
              </a:rPr>
              <a:t>connected</a:t>
            </a:r>
            <a:r>
              <a:rPr lang="en-US" altLang="en-US" dirty="0">
                <a:solidFill>
                  <a:srgbClr val="262626"/>
                </a:solidFill>
              </a:rPr>
              <a:t>: A graph is </a:t>
            </a:r>
            <a:r>
              <a:rPr lang="en-US" altLang="en-US" i="1" dirty="0">
                <a:solidFill>
                  <a:srgbClr val="262626"/>
                </a:solidFill>
              </a:rPr>
              <a:t>connected</a:t>
            </a:r>
            <a:r>
              <a:rPr lang="en-US" altLang="en-US" dirty="0">
                <a:solidFill>
                  <a:srgbClr val="262626"/>
                </a:solidFill>
              </a:rPr>
              <a:t> if every</a:t>
            </a:r>
            <a:br>
              <a:rPr lang="en-US" altLang="en-US" dirty="0">
                <a:solidFill>
                  <a:srgbClr val="262626"/>
                </a:solidFill>
              </a:rPr>
            </a:br>
            <a:r>
              <a:rPr lang="en-US" altLang="en-US" dirty="0">
                <a:solidFill>
                  <a:srgbClr val="262626"/>
                </a:solidFill>
              </a:rPr>
              <a:t>vertex is reachable from any other vertex.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Is the graph at top right connected?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rgbClr val="404040"/>
                </a:solidFill>
              </a:rPr>
              <a:t>    Ans: Yes</a:t>
            </a:r>
          </a:p>
          <a:p>
            <a:r>
              <a:rPr lang="en-US" altLang="en-US" b="1" dirty="0">
                <a:solidFill>
                  <a:srgbClr val="262626"/>
                </a:solidFill>
              </a:rPr>
              <a:t>strongly connected</a:t>
            </a:r>
            <a:r>
              <a:rPr lang="en-US" altLang="en-US" dirty="0">
                <a:solidFill>
                  <a:srgbClr val="262626"/>
                </a:solidFill>
              </a:rPr>
              <a:t>: When every vertex has an edge to every other vertex. This is also known as complete graph.</a:t>
            </a:r>
          </a:p>
        </p:txBody>
      </p:sp>
      <p:grpSp>
        <p:nvGrpSpPr>
          <p:cNvPr id="739334" name="Group 6">
            <a:extLst>
              <a:ext uri="{FF2B5EF4-FFF2-40B4-BE49-F238E27FC236}">
                <a16:creationId xmlns="" xmlns:a16="http://schemas.microsoft.com/office/drawing/2014/main" id="{4480FDA2-F28D-37C9-9B99-5F352E449646}"/>
              </a:ext>
            </a:extLst>
          </p:cNvPr>
          <p:cNvGrpSpPr>
            <a:grpSpLocks/>
          </p:cNvGrpSpPr>
          <p:nvPr/>
        </p:nvGrpSpPr>
        <p:grpSpPr bwMode="auto">
          <a:xfrm>
            <a:off x="8027671" y="1153319"/>
            <a:ext cx="3114675" cy="2733675"/>
            <a:chOff x="3654" y="2022"/>
            <a:chExt cx="1962" cy="1722"/>
          </a:xfrm>
        </p:grpSpPr>
        <p:sp>
          <p:nvSpPr>
            <p:cNvPr id="739335" name="Text Box 6">
              <a:extLst>
                <a:ext uri="{FF2B5EF4-FFF2-40B4-BE49-F238E27FC236}">
                  <a16:creationId xmlns="" xmlns:a16="http://schemas.microsoft.com/office/drawing/2014/main" id="{4FF5AFD4-0BB7-D473-4659-A67D6C8EC1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0" y="2268"/>
              <a:ext cx="260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solidFill>
                  <a:schemeClr val="tx2"/>
                </a:solidFill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39336" name="Oval 8">
              <a:extLst>
                <a:ext uri="{FF2B5EF4-FFF2-40B4-BE49-F238E27FC236}">
                  <a16:creationId xmlns="" xmlns:a16="http://schemas.microsoft.com/office/drawing/2014/main" id="{7655076C-55C2-7427-9229-2E645B23D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X</a:t>
              </a:r>
            </a:p>
          </p:txBody>
        </p:sp>
        <p:sp>
          <p:nvSpPr>
            <p:cNvPr id="739337" name="Oval 9">
              <a:extLst>
                <a:ext uri="{FF2B5EF4-FFF2-40B4-BE49-F238E27FC236}">
                  <a16:creationId xmlns="" xmlns:a16="http://schemas.microsoft.com/office/drawing/2014/main" id="{E29C9EEE-B54E-7016-C209-F16ABF5DC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U</a:t>
              </a:r>
            </a:p>
          </p:txBody>
        </p:sp>
        <p:sp>
          <p:nvSpPr>
            <p:cNvPr id="739338" name="Oval 10">
              <a:extLst>
                <a:ext uri="{FF2B5EF4-FFF2-40B4-BE49-F238E27FC236}">
                  <a16:creationId xmlns="" xmlns:a16="http://schemas.microsoft.com/office/drawing/2014/main" id="{90A5A31E-88A6-9A97-0803-5E2D1D45B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2022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V</a:t>
              </a:r>
            </a:p>
          </p:txBody>
        </p:sp>
        <p:sp>
          <p:nvSpPr>
            <p:cNvPr id="739339" name="Oval 11">
              <a:extLst>
                <a:ext uri="{FF2B5EF4-FFF2-40B4-BE49-F238E27FC236}">
                  <a16:creationId xmlns="" xmlns:a16="http://schemas.microsoft.com/office/drawing/2014/main" id="{7F4DE3BE-F823-C28F-D1B0-4FA3D344D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3006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W</a:t>
              </a:r>
            </a:p>
          </p:txBody>
        </p:sp>
        <p:sp>
          <p:nvSpPr>
            <p:cNvPr id="739340" name="Oval 12">
              <a:extLst>
                <a:ext uri="{FF2B5EF4-FFF2-40B4-BE49-F238E27FC236}">
                  <a16:creationId xmlns="" xmlns:a16="http://schemas.microsoft.com/office/drawing/2014/main" id="{B382AA42-EE87-9467-EFB9-FF27124D2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Z</a:t>
              </a:r>
            </a:p>
          </p:txBody>
        </p:sp>
        <p:cxnSp>
          <p:nvCxnSpPr>
            <p:cNvPr id="739341" name="AutoShape 13">
              <a:extLst>
                <a:ext uri="{FF2B5EF4-FFF2-40B4-BE49-F238E27FC236}">
                  <a16:creationId xmlns="" xmlns:a16="http://schemas.microsoft.com/office/drawing/2014/main" id="{6D240A55-E2DE-11AA-8544-A1ED448FC87C}"/>
                </a:ext>
              </a:extLst>
            </p:cNvPr>
            <p:cNvCxnSpPr>
              <a:cxnSpLocks noChangeShapeType="1"/>
              <a:stCxn id="739338" idx="3"/>
              <a:endCxn id="739337" idx="7"/>
            </p:cNvCxnSpPr>
            <p:nvPr/>
          </p:nvCxnSpPr>
          <p:spPr bwMode="auto">
            <a:xfrm flipH="1">
              <a:off x="3873" y="2237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9342" name="AutoShape 14">
              <a:extLst>
                <a:ext uri="{FF2B5EF4-FFF2-40B4-BE49-F238E27FC236}">
                  <a16:creationId xmlns="" xmlns:a16="http://schemas.microsoft.com/office/drawing/2014/main" id="{35A44105-5C78-317D-3C43-7E5D3604D748}"/>
                </a:ext>
              </a:extLst>
            </p:cNvPr>
            <p:cNvCxnSpPr>
              <a:cxnSpLocks noChangeShapeType="1"/>
              <a:stCxn id="739339" idx="1"/>
              <a:endCxn id="739337" idx="5"/>
            </p:cNvCxnSpPr>
            <p:nvPr/>
          </p:nvCxnSpPr>
          <p:spPr bwMode="auto">
            <a:xfrm flipH="1" flipV="1">
              <a:off x="3873" y="2729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9343" name="AutoShape 15">
              <a:extLst>
                <a:ext uri="{FF2B5EF4-FFF2-40B4-BE49-F238E27FC236}">
                  <a16:creationId xmlns="" xmlns:a16="http://schemas.microsoft.com/office/drawing/2014/main" id="{F1A53078-4670-C216-DB2E-AD8A3E5FE928}"/>
                </a:ext>
              </a:extLst>
            </p:cNvPr>
            <p:cNvCxnSpPr>
              <a:cxnSpLocks noChangeShapeType="1"/>
              <a:stCxn id="739339" idx="7"/>
              <a:endCxn id="739336" idx="3"/>
            </p:cNvCxnSpPr>
            <p:nvPr/>
          </p:nvCxnSpPr>
          <p:spPr bwMode="auto">
            <a:xfrm flipV="1">
              <a:off x="4384" y="2729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9344" name="AutoShape 16">
              <a:extLst>
                <a:ext uri="{FF2B5EF4-FFF2-40B4-BE49-F238E27FC236}">
                  <a16:creationId xmlns="" xmlns:a16="http://schemas.microsoft.com/office/drawing/2014/main" id="{D77CA154-F3C4-9EFB-F3E2-E371E37804D7}"/>
                </a:ext>
              </a:extLst>
            </p:cNvPr>
            <p:cNvCxnSpPr>
              <a:cxnSpLocks noChangeShapeType="1"/>
              <a:stCxn id="739336" idx="6"/>
              <a:endCxn id="739340" idx="2"/>
            </p:cNvCxnSpPr>
            <p:nvPr/>
          </p:nvCxnSpPr>
          <p:spPr bwMode="auto">
            <a:xfrm>
              <a:off x="4939" y="2637"/>
              <a:ext cx="41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9345" name="AutoShape 17">
              <a:extLst>
                <a:ext uri="{FF2B5EF4-FFF2-40B4-BE49-F238E27FC236}">
                  <a16:creationId xmlns="" xmlns:a16="http://schemas.microsoft.com/office/drawing/2014/main" id="{EF12A56D-D4F1-FE0A-4A27-000B61845E6D}"/>
                </a:ext>
              </a:extLst>
            </p:cNvPr>
            <p:cNvCxnSpPr>
              <a:cxnSpLocks noChangeShapeType="1"/>
              <a:stCxn id="739338" idx="5"/>
              <a:endCxn id="739336" idx="1"/>
            </p:cNvCxnSpPr>
            <p:nvPr/>
          </p:nvCxnSpPr>
          <p:spPr bwMode="auto">
            <a:xfrm>
              <a:off x="4384" y="2237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9346" name="AutoShape 18">
              <a:extLst>
                <a:ext uri="{FF2B5EF4-FFF2-40B4-BE49-F238E27FC236}">
                  <a16:creationId xmlns="" xmlns:a16="http://schemas.microsoft.com/office/drawing/2014/main" id="{18FD57BE-29F1-1AC4-9A1A-3536552979FE}"/>
                </a:ext>
              </a:extLst>
            </p:cNvPr>
            <p:cNvCxnSpPr>
              <a:cxnSpLocks noChangeShapeType="1"/>
              <a:stCxn id="739338" idx="4"/>
              <a:endCxn id="739339" idx="0"/>
            </p:cNvCxnSpPr>
            <p:nvPr/>
          </p:nvCxnSpPr>
          <p:spPr bwMode="auto">
            <a:xfrm>
              <a:off x="4294" y="2273"/>
              <a:ext cx="0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9347" name="Oval 19">
              <a:extLst>
                <a:ext uri="{FF2B5EF4-FFF2-40B4-BE49-F238E27FC236}">
                  <a16:creationId xmlns="" xmlns:a16="http://schemas.microsoft.com/office/drawing/2014/main" id="{1FEC0608-A483-1531-3F87-6EA3E3E1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" y="349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Y</a:t>
              </a:r>
            </a:p>
          </p:txBody>
        </p:sp>
        <p:cxnSp>
          <p:nvCxnSpPr>
            <p:cNvPr id="739348" name="AutoShape 20">
              <a:extLst>
                <a:ext uri="{FF2B5EF4-FFF2-40B4-BE49-F238E27FC236}">
                  <a16:creationId xmlns="" xmlns:a16="http://schemas.microsoft.com/office/drawing/2014/main" id="{9117C421-B634-F80B-E920-F5A469AE5C9A}"/>
                </a:ext>
              </a:extLst>
            </p:cNvPr>
            <p:cNvCxnSpPr>
              <a:cxnSpLocks noChangeShapeType="1"/>
              <a:stCxn id="739339" idx="5"/>
              <a:endCxn id="739347" idx="1"/>
            </p:cNvCxnSpPr>
            <p:nvPr/>
          </p:nvCxnSpPr>
          <p:spPr bwMode="auto">
            <a:xfrm>
              <a:off x="4384" y="3221"/>
              <a:ext cx="336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9349" name="AutoShape 21">
              <a:extLst>
                <a:ext uri="{FF2B5EF4-FFF2-40B4-BE49-F238E27FC236}">
                  <a16:creationId xmlns="" xmlns:a16="http://schemas.microsoft.com/office/drawing/2014/main" id="{1F283985-F21A-092B-0D46-18B614FE0A1C}"/>
                </a:ext>
              </a:extLst>
            </p:cNvPr>
            <p:cNvCxnSpPr>
              <a:cxnSpLocks noChangeShapeType="1"/>
              <a:stCxn id="739336" idx="4"/>
              <a:endCxn id="739347" idx="0"/>
            </p:cNvCxnSpPr>
            <p:nvPr/>
          </p:nvCxnSpPr>
          <p:spPr bwMode="auto">
            <a:xfrm>
              <a:off x="4806" y="2765"/>
              <a:ext cx="5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9350" name="Text Box 22">
              <a:extLst>
                <a:ext uri="{FF2B5EF4-FFF2-40B4-BE49-F238E27FC236}">
                  <a16:creationId xmlns="" xmlns:a16="http://schemas.microsoft.com/office/drawing/2014/main" id="{A39C5736-7179-C984-F59C-B99992AD3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" y="2150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</a:p>
          </p:txBody>
        </p:sp>
        <p:sp>
          <p:nvSpPr>
            <p:cNvPr id="739351" name="Text Box 23">
              <a:extLst>
                <a:ext uri="{FF2B5EF4-FFF2-40B4-BE49-F238E27FC236}">
                  <a16:creationId xmlns="" xmlns:a16="http://schemas.microsoft.com/office/drawing/2014/main" id="{3899C44B-B43C-3215-2E5A-5ECF850CE4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5" y="276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</a:p>
          </p:txBody>
        </p:sp>
        <p:sp>
          <p:nvSpPr>
            <p:cNvPr id="739352" name="Text Box 24">
              <a:extLst>
                <a:ext uri="{FF2B5EF4-FFF2-40B4-BE49-F238E27FC236}">
                  <a16:creationId xmlns="" xmlns:a16="http://schemas.microsoft.com/office/drawing/2014/main" id="{2A4E7D71-6AF2-0C34-579C-E936A0D71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2145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</a:p>
          </p:txBody>
        </p:sp>
        <p:sp>
          <p:nvSpPr>
            <p:cNvPr id="739353" name="Text Box 25">
              <a:extLst>
                <a:ext uri="{FF2B5EF4-FFF2-40B4-BE49-F238E27FC236}">
                  <a16:creationId xmlns="" xmlns:a16="http://schemas.microsoft.com/office/drawing/2014/main" id="{EF24A450-BB50-95B0-F5C1-1EAA96BB2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7" y="2801"/>
              <a:ext cx="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</a:p>
          </p:txBody>
        </p:sp>
        <p:sp>
          <p:nvSpPr>
            <p:cNvPr id="739354" name="Text Box 26">
              <a:extLst>
                <a:ext uri="{FF2B5EF4-FFF2-40B4-BE49-F238E27FC236}">
                  <a16:creationId xmlns="" xmlns:a16="http://schemas.microsoft.com/office/drawing/2014/main" id="{E39C4DE3-40AE-6313-8750-D6CA5B749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3" y="2432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</a:p>
          </p:txBody>
        </p:sp>
        <p:sp>
          <p:nvSpPr>
            <p:cNvPr id="739355" name="Text Box 27">
              <a:extLst>
                <a:ext uri="{FF2B5EF4-FFF2-40B4-BE49-F238E27FC236}">
                  <a16:creationId xmlns="" xmlns:a16="http://schemas.microsoft.com/office/drawing/2014/main" id="{5337D448-0608-1D92-595F-7778144CF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" y="3339"/>
              <a:ext cx="1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</a:p>
          </p:txBody>
        </p:sp>
        <p:sp>
          <p:nvSpPr>
            <p:cNvPr id="739356" name="Text Box 28">
              <a:extLst>
                <a:ext uri="{FF2B5EF4-FFF2-40B4-BE49-F238E27FC236}">
                  <a16:creationId xmlns="" xmlns:a16="http://schemas.microsoft.com/office/drawing/2014/main" id="{D133778F-5940-4753-CF91-03F75FA8E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4" y="3037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</a:p>
          </p:txBody>
        </p:sp>
        <p:sp>
          <p:nvSpPr>
            <p:cNvPr id="739357" name="Text Box 29">
              <a:extLst>
                <a:ext uri="{FF2B5EF4-FFF2-40B4-BE49-F238E27FC236}">
                  <a16:creationId xmlns="" xmlns:a16="http://schemas.microsoft.com/office/drawing/2014/main" id="{AE7993A4-7C38-AB4D-7FA9-E36924147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7" y="2637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h</a:t>
              </a:r>
            </a:p>
          </p:txBody>
        </p:sp>
        <p:sp>
          <p:nvSpPr>
            <p:cNvPr id="739358" name="Text Box 30">
              <a:extLst>
                <a:ext uri="{FF2B5EF4-FFF2-40B4-BE49-F238E27FC236}">
                  <a16:creationId xmlns="" xmlns:a16="http://schemas.microsoft.com/office/drawing/2014/main" id="{80E92127-F245-1AE4-EA30-FB237D334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637"/>
              <a:ext cx="259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739359" name="Oval 31">
            <a:extLst>
              <a:ext uri="{FF2B5EF4-FFF2-40B4-BE49-F238E27FC236}">
                <a16:creationId xmlns="" xmlns:a16="http://schemas.microsoft.com/office/drawing/2014/main" id="{404A3012-F36A-239D-C267-339D78E6F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334000"/>
            <a:ext cx="381000" cy="381000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Calibri" panose="020F0502020204030204" pitchFamily="34" charset="0"/>
              </a:rPr>
              <a:t>a</a:t>
            </a:r>
          </a:p>
        </p:txBody>
      </p:sp>
      <p:sp>
        <p:nvSpPr>
          <p:cNvPr id="739360" name="Oval 32">
            <a:extLst>
              <a:ext uri="{FF2B5EF4-FFF2-40B4-BE49-F238E27FC236}">
                <a16:creationId xmlns="" xmlns:a16="http://schemas.microsoft.com/office/drawing/2014/main" id="{4B9D46C7-6FFD-830E-059E-DBE4EDFCC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6019800"/>
            <a:ext cx="381000" cy="381000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739361" name="Oval 33">
            <a:extLst>
              <a:ext uri="{FF2B5EF4-FFF2-40B4-BE49-F238E27FC236}">
                <a16:creationId xmlns="" xmlns:a16="http://schemas.microsoft.com/office/drawing/2014/main" id="{CD6231AF-B433-3251-2590-1B1CA5383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5334000"/>
            <a:ext cx="381000" cy="381000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39362" name="Oval 34">
            <a:extLst>
              <a:ext uri="{FF2B5EF4-FFF2-40B4-BE49-F238E27FC236}">
                <a16:creationId xmlns="" xmlns:a16="http://schemas.microsoft.com/office/drawing/2014/main" id="{5B598BC3-2051-1811-A185-C5EE9A018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019800"/>
            <a:ext cx="381000" cy="381000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dirty="0">
                <a:latin typeface="Calibri" panose="020F0502020204030204" pitchFamily="34" charset="0"/>
              </a:rPr>
              <a:t>d</a:t>
            </a:r>
          </a:p>
        </p:txBody>
      </p:sp>
      <p:cxnSp>
        <p:nvCxnSpPr>
          <p:cNvPr id="739363" name="AutoShape 35">
            <a:extLst>
              <a:ext uri="{FF2B5EF4-FFF2-40B4-BE49-F238E27FC236}">
                <a16:creationId xmlns="" xmlns:a16="http://schemas.microsoft.com/office/drawing/2014/main" id="{96BED25F-C424-B289-1ECA-AD5D9942A94D}"/>
              </a:ext>
            </a:extLst>
          </p:cNvPr>
          <p:cNvCxnSpPr>
            <a:cxnSpLocks noChangeShapeType="1"/>
            <a:stCxn id="739359" idx="4"/>
            <a:endCxn id="739360" idx="0"/>
          </p:cNvCxnSpPr>
          <p:nvPr/>
        </p:nvCxnSpPr>
        <p:spPr bwMode="auto">
          <a:xfrm>
            <a:off x="3390900" y="5724525"/>
            <a:ext cx="0" cy="2857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9364" name="AutoShape 36">
            <a:extLst>
              <a:ext uri="{FF2B5EF4-FFF2-40B4-BE49-F238E27FC236}">
                <a16:creationId xmlns="" xmlns:a16="http://schemas.microsoft.com/office/drawing/2014/main" id="{78D1C84B-AC38-A39C-889D-A065275DF17D}"/>
              </a:ext>
            </a:extLst>
          </p:cNvPr>
          <p:cNvCxnSpPr>
            <a:cxnSpLocks noChangeShapeType="1"/>
            <a:stCxn id="739360" idx="6"/>
            <a:endCxn id="739362" idx="2"/>
          </p:cNvCxnSpPr>
          <p:nvPr/>
        </p:nvCxnSpPr>
        <p:spPr bwMode="auto">
          <a:xfrm>
            <a:off x="3590925" y="6210300"/>
            <a:ext cx="361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9365" name="AutoShape 37">
            <a:extLst>
              <a:ext uri="{FF2B5EF4-FFF2-40B4-BE49-F238E27FC236}">
                <a16:creationId xmlns="" xmlns:a16="http://schemas.microsoft.com/office/drawing/2014/main" id="{0437634D-9AFD-C4A1-1B32-EE6AA332AD01}"/>
              </a:ext>
            </a:extLst>
          </p:cNvPr>
          <p:cNvCxnSpPr>
            <a:cxnSpLocks noChangeShapeType="1"/>
            <a:stCxn id="739362" idx="0"/>
            <a:endCxn id="739361" idx="4"/>
          </p:cNvCxnSpPr>
          <p:nvPr/>
        </p:nvCxnSpPr>
        <p:spPr bwMode="auto">
          <a:xfrm flipV="1">
            <a:off x="4152900" y="5724525"/>
            <a:ext cx="0" cy="2857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9366" name="AutoShape 38">
            <a:extLst>
              <a:ext uri="{FF2B5EF4-FFF2-40B4-BE49-F238E27FC236}">
                <a16:creationId xmlns="" xmlns:a16="http://schemas.microsoft.com/office/drawing/2014/main" id="{42C5B083-973D-1F82-ECF3-0452ABFF02D8}"/>
              </a:ext>
            </a:extLst>
          </p:cNvPr>
          <p:cNvCxnSpPr>
            <a:cxnSpLocks noChangeShapeType="1"/>
            <a:stCxn id="739360" idx="7"/>
            <a:endCxn id="739361" idx="3"/>
          </p:cNvCxnSpPr>
          <p:nvPr/>
        </p:nvCxnSpPr>
        <p:spPr bwMode="auto">
          <a:xfrm flipV="1">
            <a:off x="3525839" y="5668964"/>
            <a:ext cx="492125" cy="396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9367" name="AutoShape 39">
            <a:extLst>
              <a:ext uri="{FF2B5EF4-FFF2-40B4-BE49-F238E27FC236}">
                <a16:creationId xmlns="" xmlns:a16="http://schemas.microsoft.com/office/drawing/2014/main" id="{CA46D8A7-6527-A47E-5666-4BCF2A3B14E6}"/>
              </a:ext>
            </a:extLst>
          </p:cNvPr>
          <p:cNvCxnSpPr>
            <a:cxnSpLocks noChangeShapeType="1"/>
            <a:stCxn id="739359" idx="5"/>
            <a:endCxn id="739362" idx="1"/>
          </p:cNvCxnSpPr>
          <p:nvPr/>
        </p:nvCxnSpPr>
        <p:spPr bwMode="auto">
          <a:xfrm>
            <a:off x="3525839" y="5668964"/>
            <a:ext cx="492125" cy="396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9368" name="AutoShape 40">
            <a:extLst>
              <a:ext uri="{FF2B5EF4-FFF2-40B4-BE49-F238E27FC236}">
                <a16:creationId xmlns="" xmlns:a16="http://schemas.microsoft.com/office/drawing/2014/main" id="{CA134A65-436E-B6F8-D70D-1953937D3C93}"/>
              </a:ext>
            </a:extLst>
          </p:cNvPr>
          <p:cNvCxnSpPr>
            <a:cxnSpLocks noChangeShapeType="1"/>
            <a:stCxn id="739359" idx="6"/>
            <a:endCxn id="739361" idx="2"/>
          </p:cNvCxnSpPr>
          <p:nvPr/>
        </p:nvCxnSpPr>
        <p:spPr bwMode="auto">
          <a:xfrm>
            <a:off x="3590925" y="5524500"/>
            <a:ext cx="361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B8F0EE6-54F8-9B54-9149-99861F4614AD}"/>
              </a:ext>
            </a:extLst>
          </p:cNvPr>
          <p:cNvSpPr txBox="1"/>
          <p:nvPr/>
        </p:nvSpPr>
        <p:spPr>
          <a:xfrm>
            <a:off x="6972300" y="5724525"/>
            <a:ext cx="4663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Note: A complete graph with n nodes will have n*(n-1)/2 edges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D1D4AC4-7679-AE5B-99C4-BF4332C0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IN" sz="3200" dirty="0"/>
              <a:t>This problem is to find </a:t>
            </a:r>
            <a:r>
              <a:rPr lang="en-IN" sz="3200" b="1" dirty="0"/>
              <a:t>shortest path with minimum distance </a:t>
            </a:r>
            <a:r>
              <a:rPr lang="en-IN" sz="3200" dirty="0"/>
              <a:t>(or cost) </a:t>
            </a:r>
            <a:r>
              <a:rPr lang="en-IN" sz="3200" b="1" dirty="0"/>
              <a:t>from a given source </a:t>
            </a:r>
            <a:r>
              <a:rPr lang="en-IN" sz="3200" dirty="0"/>
              <a:t>to all other vertices on a graph.</a:t>
            </a:r>
          </a:p>
          <a:p>
            <a:pPr lvl="1"/>
            <a:r>
              <a:rPr lang="en-IN" sz="3200" dirty="0" smtClean="0"/>
              <a:t>The edges of a graph can have </a:t>
            </a:r>
            <a:r>
              <a:rPr lang="en-IN" sz="3200" b="1" dirty="0" smtClean="0"/>
              <a:t>negative weights or positive weights.</a:t>
            </a:r>
            <a:endParaRPr lang="en-IN" sz="3200" b="1" dirty="0"/>
          </a:p>
          <a:p>
            <a:r>
              <a:rPr lang="en-IN" sz="3600" b="1" dirty="0"/>
              <a:t>Dijkstra’s </a:t>
            </a:r>
            <a:r>
              <a:rPr lang="en-IN" sz="3600" dirty="0"/>
              <a:t>algorithm can be used to find </a:t>
            </a:r>
            <a:r>
              <a:rPr lang="en-IN" sz="3600" b="1" dirty="0"/>
              <a:t> </a:t>
            </a:r>
            <a:r>
              <a:rPr lang="en-IN" sz="3600" dirty="0"/>
              <a:t>shortest path with minimum distance (or cost)  from a source to all other vertices </a:t>
            </a:r>
            <a:r>
              <a:rPr lang="en-IN" sz="3600" b="1" dirty="0"/>
              <a:t>on a graph that has only positive edge weights</a:t>
            </a:r>
            <a:r>
              <a:rPr lang="en-IN" sz="3600" dirty="0"/>
              <a:t>. </a:t>
            </a:r>
          </a:p>
          <a:p>
            <a:r>
              <a:rPr lang="en-IN" sz="3600" dirty="0"/>
              <a:t>Dijkstra’s algorithm works on both directed and undirected graphs. </a:t>
            </a:r>
          </a:p>
          <a:p>
            <a:endParaRPr lang="en-IN" b="1" dirty="0"/>
          </a:p>
          <a:p>
            <a:endParaRPr lang="en-IN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B68D599-E505-59DA-934C-3BC2465C7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89C786C-096C-BE90-D218-BB34AF0B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Single Source Shortest Path Problem</a:t>
            </a:r>
          </a:p>
        </p:txBody>
      </p:sp>
    </p:spTree>
    <p:extLst>
      <p:ext uri="{BB962C8B-B14F-4D97-AF65-F5344CB8AC3E}">
        <p14:creationId xmlns="" xmlns:p14="http://schemas.microsoft.com/office/powerpoint/2010/main" val="421053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Purpose: </a:t>
            </a:r>
            <a:r>
              <a:rPr lang="en-US" dirty="0" smtClean="0"/>
              <a:t>It is a </a:t>
            </a:r>
            <a:r>
              <a:rPr lang="en-US" b="1" dirty="0" smtClean="0"/>
              <a:t>shortest path algorithm</a:t>
            </a:r>
            <a:r>
              <a:rPr lang="en-US" dirty="0" smtClean="0"/>
              <a:t> used to find the </a:t>
            </a:r>
            <a:r>
              <a:rPr lang="en-US" b="1" dirty="0" smtClean="0"/>
              <a:t>minimum distance</a:t>
            </a:r>
            <a:r>
              <a:rPr lang="en-US" dirty="0" smtClean="0"/>
              <a:t> from a given source vertex to all other vertices in a </a:t>
            </a:r>
            <a:r>
              <a:rPr lang="en-US" b="1" dirty="0" smtClean="0"/>
              <a:t>weighted graph</a:t>
            </a:r>
            <a:r>
              <a:rPr lang="en-US" dirty="0" smtClean="0"/>
              <a:t>, provided that all edge weights are </a:t>
            </a:r>
            <a:r>
              <a:rPr lang="en-US" b="1" dirty="0" smtClean="0"/>
              <a:t>non-negative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b="1" dirty="0" smtClean="0"/>
              <a:t>Key Idea: </a:t>
            </a:r>
          </a:p>
          <a:p>
            <a:pPr>
              <a:buNone/>
            </a:pPr>
            <a:r>
              <a:rPr lang="en-US" dirty="0" smtClean="0"/>
              <a:t>The algorithm maintains a set of vertices whose </a:t>
            </a:r>
            <a:r>
              <a:rPr lang="en-US" b="1" dirty="0" smtClean="0"/>
              <a:t>shortest distance from the source is known</a:t>
            </a:r>
            <a:r>
              <a:rPr lang="en-US" dirty="0" smtClean="0"/>
              <a:t> and repeatedly picks the vertex with the </a:t>
            </a:r>
            <a:r>
              <a:rPr lang="en-US" b="1" dirty="0" smtClean="0"/>
              <a:t>minimum tentative distance</a:t>
            </a:r>
            <a:r>
              <a:rPr lang="en-US" dirty="0" smtClean="0"/>
              <a:t>, updating the distances of its neighboring vertices.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 smtClean="0"/>
              <a:t>Dijkstra’s</a:t>
            </a:r>
            <a:r>
              <a:rPr lang="en-US" sz="4800" b="1" dirty="0" smtClean="0"/>
              <a:t> Algorithm</a:t>
            </a:r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3600" dirty="0" smtClean="0"/>
              <a:t>Let the graph have vertices V={1,2,3,...,n} and edges with non-negative weights</a:t>
            </a:r>
          </a:p>
          <a:p>
            <a:pPr>
              <a:buNone/>
            </a:pPr>
            <a:r>
              <a:rPr lang="en-US" sz="3600" b="1" dirty="0" smtClean="0"/>
              <a:t>1. Initialization:</a:t>
            </a:r>
            <a:endParaRPr lang="en-US" sz="3600" dirty="0" smtClean="0"/>
          </a:p>
          <a:p>
            <a:r>
              <a:rPr lang="en-US" sz="3600" dirty="0" smtClean="0"/>
              <a:t>Set the </a:t>
            </a:r>
            <a:r>
              <a:rPr lang="en-US" sz="3600" b="1" dirty="0" smtClean="0"/>
              <a:t>distance</a:t>
            </a:r>
            <a:r>
              <a:rPr lang="en-US" sz="3600" dirty="0" smtClean="0"/>
              <a:t> of the source vertex to 0.</a:t>
            </a:r>
          </a:p>
          <a:p>
            <a:r>
              <a:rPr lang="en-US" sz="3600" dirty="0" smtClean="0"/>
              <a:t>Set the </a:t>
            </a:r>
            <a:r>
              <a:rPr lang="en-US" sz="3600" b="1" dirty="0" smtClean="0"/>
              <a:t>distance</a:t>
            </a:r>
            <a:r>
              <a:rPr lang="en-US" sz="3600" dirty="0" smtClean="0"/>
              <a:t> of all other vertices to infinity (∞).</a:t>
            </a:r>
          </a:p>
          <a:p>
            <a:r>
              <a:rPr lang="en-US" sz="3600" dirty="0" smtClean="0"/>
              <a:t>Mark all vertices as </a:t>
            </a:r>
            <a:r>
              <a:rPr lang="en-US" sz="3600" b="1" dirty="0" smtClean="0"/>
              <a:t>unvisited</a:t>
            </a:r>
            <a:r>
              <a:rPr lang="en-US" sz="3600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Algorithm Steps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Algorithm Steps</a:t>
            </a:r>
            <a:endParaRPr lang="en-US" b="1" dirty="0"/>
          </a:p>
        </p:txBody>
      </p:sp>
      <p:pic>
        <p:nvPicPr>
          <p:cNvPr id="92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71549" y="1871663"/>
            <a:ext cx="8843963" cy="2958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00100" y="5014913"/>
            <a:ext cx="1007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3. </a:t>
            </a:r>
            <a:r>
              <a:rPr lang="en-US" sz="2400" b="1" dirty="0" smtClean="0"/>
              <a:t>Stop</a:t>
            </a:r>
            <a:r>
              <a:rPr lang="en-US" sz="2400" dirty="0" smtClean="0"/>
              <a:t> when all vertices are visited.  </a:t>
            </a:r>
          </a:p>
          <a:p>
            <a:r>
              <a:rPr lang="en-US" sz="2400" dirty="0" smtClean="0"/>
              <a:t> The array distance[] now holds the </a:t>
            </a:r>
            <a:r>
              <a:rPr lang="en-US" sz="2400" b="1" dirty="0" smtClean="0"/>
              <a:t>shortest distance</a:t>
            </a:r>
            <a:r>
              <a:rPr lang="en-US" sz="2400" dirty="0" smtClean="0"/>
              <a:t> from the source to all other vertices of the graph.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DCFDC88-02F7-22F7-CD35-8244CF58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Declare two arrays − </a:t>
            </a:r>
            <a:r>
              <a:rPr lang="en-US" b="1" i="1" dirty="0"/>
              <a:t>distance</a:t>
            </a:r>
            <a:r>
              <a:rPr lang="en-US" b="1" dirty="0"/>
              <a:t>[] </a:t>
            </a:r>
            <a:r>
              <a:rPr lang="en-US" dirty="0"/>
              <a:t>to store the </a:t>
            </a:r>
            <a:r>
              <a:rPr lang="en-US" b="1" dirty="0"/>
              <a:t>distances</a:t>
            </a:r>
            <a:r>
              <a:rPr lang="en-US" dirty="0"/>
              <a:t> from the </a:t>
            </a:r>
            <a:r>
              <a:rPr lang="en-US" b="1" dirty="0"/>
              <a:t>source</a:t>
            </a:r>
            <a:r>
              <a:rPr lang="en-US" dirty="0"/>
              <a:t> vertex to the other vertices in graph and </a:t>
            </a:r>
            <a:r>
              <a:rPr lang="en-US" b="1" i="1" dirty="0"/>
              <a:t>visited</a:t>
            </a:r>
            <a:r>
              <a:rPr lang="en-US" b="1" dirty="0"/>
              <a:t>[]</a:t>
            </a:r>
            <a:r>
              <a:rPr lang="en-US" dirty="0"/>
              <a:t> to store the visited vertices.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distance[S] to ‘0’ and distance[v] = ∞, where v represents all the other vertices in the graph.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S to the visited[] array and find the adjacent vertices of S with the minimum distance.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adjacent vertex to S, say A, has the minimum distance and is not in the visited array yet. A is picked and added to the visited array and the distance of A is changed from ∞ to the assigned distance of A, say d</a:t>
            </a:r>
            <a:r>
              <a:rPr lang="en-US" baseline="-25000" dirty="0"/>
              <a:t>1</a:t>
            </a:r>
            <a:r>
              <a:rPr lang="en-US" dirty="0"/>
              <a:t>, where d</a:t>
            </a:r>
            <a:r>
              <a:rPr lang="en-US" baseline="-25000" dirty="0"/>
              <a:t>1</a:t>
            </a:r>
            <a:r>
              <a:rPr lang="en-US" dirty="0"/>
              <a:t> &lt; ∞.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Repeat the process for the adjacent vertices of the visited vertices until the shortest path spanning tree is formed.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40214C3-6882-3578-BA1C-ED71DD2C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CD3FC85-AADF-2F95-876F-433F88FD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Variables and Arrays required for </a:t>
            </a:r>
            <a:r>
              <a:rPr lang="en-IN" dirty="0" err="1" smtClean="0"/>
              <a:t>Dijkstra’s</a:t>
            </a:r>
            <a:r>
              <a:rPr lang="en-IN" dirty="0" smtClean="0"/>
              <a:t> Algorithm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9852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Find the shortest path distance from node A to all other vertices 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5863" y="1914525"/>
            <a:ext cx="473392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="" xmlns:a16="http://schemas.microsoft.com/office/drawing/2014/main" id="{9F7CA4EF-DEF8-1564-5765-7AFC46C61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0" y="2365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en-US" sz="3900" dirty="0">
                <a:solidFill>
                  <a:srgbClr val="3B62A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Dijkstra’s Example</a:t>
            </a:r>
          </a:p>
        </p:txBody>
      </p:sp>
      <p:pic>
        <p:nvPicPr>
          <p:cNvPr id="30723" name="Picture 5">
            <a:extLst>
              <a:ext uri="{FF2B5EF4-FFF2-40B4-BE49-F238E27FC236}">
                <a16:creationId xmlns="" xmlns:a16="http://schemas.microsoft.com/office/drawing/2014/main" id="{5AD814DA-9750-ACC9-01F7-CF91F4B8E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754063"/>
            <a:ext cx="79121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="" xmlns:a16="http://schemas.microsoft.com/office/drawing/2014/main" id="{D2E7F8B9-907D-A969-36D1-AC8FEE9A1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0" y="2746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en-US" sz="3900" dirty="0">
                <a:solidFill>
                  <a:srgbClr val="3B62A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Dijkstra’s Example</a:t>
            </a:r>
          </a:p>
        </p:txBody>
      </p:sp>
      <p:pic>
        <p:nvPicPr>
          <p:cNvPr id="31747" name="Picture 5">
            <a:extLst>
              <a:ext uri="{FF2B5EF4-FFF2-40B4-BE49-F238E27FC236}">
                <a16:creationId xmlns="" xmlns:a16="http://schemas.microsoft.com/office/drawing/2014/main" id="{5F795803-3361-FBDF-92BE-661835F4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908051"/>
            <a:ext cx="824706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="" xmlns:a16="http://schemas.microsoft.com/office/drawing/2014/main" id="{C95B790B-4FE9-D44B-FABB-26E31F50B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0" y="2746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en-US" sz="3900" dirty="0">
                <a:solidFill>
                  <a:srgbClr val="3B62A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Dijkstra’s Example</a:t>
            </a:r>
          </a:p>
        </p:txBody>
      </p:sp>
      <p:pic>
        <p:nvPicPr>
          <p:cNvPr id="32771" name="Picture 5">
            <a:extLst>
              <a:ext uri="{FF2B5EF4-FFF2-40B4-BE49-F238E27FC236}">
                <a16:creationId xmlns="" xmlns:a16="http://schemas.microsoft.com/office/drawing/2014/main" id="{6E28DC22-C8AD-6E31-1DA4-3BD12CF4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960439"/>
            <a:ext cx="824706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="" xmlns:a16="http://schemas.microsoft.com/office/drawing/2014/main" id="{AF8FD865-2B02-C6EF-1CFE-A3CEF08FD8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0" y="2746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en-US" sz="3900" dirty="0">
                <a:solidFill>
                  <a:srgbClr val="3B62A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Dijkstra’s Example</a:t>
            </a:r>
          </a:p>
        </p:txBody>
      </p:sp>
      <p:pic>
        <p:nvPicPr>
          <p:cNvPr id="33795" name="Picture 5">
            <a:extLst>
              <a:ext uri="{FF2B5EF4-FFF2-40B4-BE49-F238E27FC236}">
                <a16:creationId xmlns="" xmlns:a16="http://schemas.microsoft.com/office/drawing/2014/main" id="{2CE55385-E366-9A7C-3474-C3908796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6" y="908051"/>
            <a:ext cx="824706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476E0B6-990C-2417-22C0-D83A3377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every vertex is not reachable in a graph, then that graph is called as </a:t>
            </a:r>
          </a:p>
          <a:p>
            <a:pPr marL="0" indent="0">
              <a:buNone/>
            </a:pPr>
            <a:r>
              <a:rPr lang="en-IN" dirty="0"/>
              <a:t>    Disconnected graph.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2E47489-A9EB-43DC-1F0F-DCF2270C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4B27715-EFDB-DF0B-4897-F5D4FC84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Disconnected Graph</a:t>
            </a:r>
          </a:p>
        </p:txBody>
      </p:sp>
      <p:grpSp>
        <p:nvGrpSpPr>
          <p:cNvPr id="5" name="Group 52">
            <a:extLst>
              <a:ext uri="{FF2B5EF4-FFF2-40B4-BE49-F238E27FC236}">
                <a16:creationId xmlns="" xmlns:a16="http://schemas.microsoft.com/office/drawing/2014/main" id="{48A7FC94-E097-6510-9100-0E88F6EE9128}"/>
              </a:ext>
            </a:extLst>
          </p:cNvPr>
          <p:cNvGrpSpPr>
            <a:grpSpLocks/>
          </p:cNvGrpSpPr>
          <p:nvPr/>
        </p:nvGrpSpPr>
        <p:grpSpPr bwMode="auto">
          <a:xfrm>
            <a:off x="2549057" y="3185160"/>
            <a:ext cx="1295400" cy="1371600"/>
            <a:chOff x="4416" y="2880"/>
            <a:chExt cx="816" cy="864"/>
          </a:xfrm>
        </p:grpSpPr>
        <p:sp>
          <p:nvSpPr>
            <p:cNvPr id="6" name="Oval 41">
              <a:extLst>
                <a:ext uri="{FF2B5EF4-FFF2-40B4-BE49-F238E27FC236}">
                  <a16:creationId xmlns="" xmlns:a16="http://schemas.microsoft.com/office/drawing/2014/main" id="{943A3804-4F63-2CF1-BC27-B4F8E9D89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2880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a</a:t>
              </a:r>
            </a:p>
          </p:txBody>
        </p:sp>
        <p:sp>
          <p:nvSpPr>
            <p:cNvPr id="7" name="Oval 42">
              <a:extLst>
                <a:ext uri="{FF2B5EF4-FFF2-40B4-BE49-F238E27FC236}">
                  <a16:creationId xmlns="" xmlns:a16="http://schemas.microsoft.com/office/drawing/2014/main" id="{779F23DF-E92C-7FB5-E05E-77950CA22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3312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c</a:t>
              </a:r>
            </a:p>
          </p:txBody>
        </p:sp>
        <p:sp>
          <p:nvSpPr>
            <p:cNvPr id="8" name="Oval 43">
              <a:extLst>
                <a:ext uri="{FF2B5EF4-FFF2-40B4-BE49-F238E27FC236}">
                  <a16:creationId xmlns="" xmlns:a16="http://schemas.microsoft.com/office/drawing/2014/main" id="{344A4F7B-3407-7CA5-F614-B58D2C6CF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880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dirty="0">
                  <a:latin typeface="Calibri" panose="020F0502020204030204" pitchFamily="34" charset="0"/>
                </a:rPr>
                <a:t>b</a:t>
              </a:r>
            </a:p>
          </p:txBody>
        </p:sp>
        <p:sp>
          <p:nvSpPr>
            <p:cNvPr id="9" name="Oval 44">
              <a:extLst>
                <a:ext uri="{FF2B5EF4-FFF2-40B4-BE49-F238E27FC236}">
                  <a16:creationId xmlns="" xmlns:a16="http://schemas.microsoft.com/office/drawing/2014/main" id="{A1346809-22C4-F37B-08C9-11A3F3AA1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216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d</a:t>
              </a:r>
            </a:p>
          </p:txBody>
        </p:sp>
        <p:cxnSp>
          <p:nvCxnSpPr>
            <p:cNvPr id="10" name="AutoShape 45">
              <a:extLst>
                <a:ext uri="{FF2B5EF4-FFF2-40B4-BE49-F238E27FC236}">
                  <a16:creationId xmlns="" xmlns:a16="http://schemas.microsoft.com/office/drawing/2014/main" id="{AAD041ED-D903-9ACB-70D8-F0E392D01C1B}"/>
                </a:ext>
              </a:extLst>
            </p:cNvPr>
            <p:cNvCxnSpPr>
              <a:cxnSpLocks noChangeShapeType="1"/>
              <a:stCxn id="6" idx="4"/>
              <a:endCxn id="7" idx="0"/>
            </p:cNvCxnSpPr>
            <p:nvPr/>
          </p:nvCxnSpPr>
          <p:spPr bwMode="auto">
            <a:xfrm>
              <a:off x="4536" y="3126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46">
              <a:extLst>
                <a:ext uri="{FF2B5EF4-FFF2-40B4-BE49-F238E27FC236}">
                  <a16:creationId xmlns="" xmlns:a16="http://schemas.microsoft.com/office/drawing/2014/main" id="{6E3BEF91-6679-9B21-60CF-9ACC81BDA64B}"/>
                </a:ext>
              </a:extLst>
            </p:cNvPr>
            <p:cNvCxnSpPr>
              <a:cxnSpLocks noChangeShapeType="1"/>
              <a:stCxn id="14" idx="7"/>
              <a:endCxn id="9" idx="3"/>
            </p:cNvCxnSpPr>
            <p:nvPr/>
          </p:nvCxnSpPr>
          <p:spPr bwMode="auto">
            <a:xfrm flipV="1">
              <a:off x="4957" y="3427"/>
              <a:ext cx="70" cy="10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48">
              <a:extLst>
                <a:ext uri="{FF2B5EF4-FFF2-40B4-BE49-F238E27FC236}">
                  <a16:creationId xmlns="" xmlns:a16="http://schemas.microsoft.com/office/drawing/2014/main" id="{F6C5556F-74C7-AD21-E4B4-4C9EFC68E7B4}"/>
                </a:ext>
              </a:extLst>
            </p:cNvPr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flipV="1">
              <a:off x="4621" y="3091"/>
              <a:ext cx="310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50">
              <a:extLst>
                <a:ext uri="{FF2B5EF4-FFF2-40B4-BE49-F238E27FC236}">
                  <a16:creationId xmlns="" xmlns:a16="http://schemas.microsoft.com/office/drawing/2014/main" id="{8A6A4EE6-54B7-B838-24C1-FA1DE3C48452}"/>
                </a:ext>
              </a:extLst>
            </p:cNvPr>
            <p:cNvCxnSpPr>
              <a:cxnSpLocks noChangeShapeType="1"/>
              <a:stCxn id="6" idx="6"/>
              <a:endCxn id="8" idx="2"/>
            </p:cNvCxnSpPr>
            <p:nvPr/>
          </p:nvCxnSpPr>
          <p:spPr bwMode="auto">
            <a:xfrm>
              <a:off x="4662" y="3000"/>
              <a:ext cx="22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Oval 51">
              <a:extLst>
                <a:ext uri="{FF2B5EF4-FFF2-40B4-BE49-F238E27FC236}">
                  <a16:creationId xmlns="" xmlns:a16="http://schemas.microsoft.com/office/drawing/2014/main" id="{EF7080CC-BC90-9A68-E831-182516E9A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350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>
                  <a:latin typeface="Calibri" panose="020F0502020204030204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70875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>
            <a:extLst>
              <a:ext uri="{FF2B5EF4-FFF2-40B4-BE49-F238E27FC236}">
                <a16:creationId xmlns="" xmlns:a16="http://schemas.microsoft.com/office/drawing/2014/main" id="{6AE4E5A1-9525-DB83-B983-E02303781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0" y="2746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en-US" sz="3900" dirty="0">
                <a:solidFill>
                  <a:srgbClr val="3B62A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Dijkstra’s Example</a:t>
            </a:r>
          </a:p>
        </p:txBody>
      </p:sp>
      <p:pic>
        <p:nvPicPr>
          <p:cNvPr id="34819" name="Picture 5">
            <a:extLst>
              <a:ext uri="{FF2B5EF4-FFF2-40B4-BE49-F238E27FC236}">
                <a16:creationId xmlns="" xmlns:a16="http://schemas.microsoft.com/office/drawing/2014/main" id="{870EF8EF-E070-C6D4-61D5-98143A71C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6" y="908051"/>
            <a:ext cx="824706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="" xmlns:a16="http://schemas.microsoft.com/office/drawing/2014/main" id="{0C3BBD74-E79C-FAD5-FD9C-45F3FCEBB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0" y="2746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en-US" sz="3900" dirty="0">
                <a:solidFill>
                  <a:srgbClr val="3B62A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Dijkstra’s Example</a:t>
            </a:r>
          </a:p>
        </p:txBody>
      </p:sp>
      <p:pic>
        <p:nvPicPr>
          <p:cNvPr id="35843" name="Picture 5">
            <a:extLst>
              <a:ext uri="{FF2B5EF4-FFF2-40B4-BE49-F238E27FC236}">
                <a16:creationId xmlns="" xmlns:a16="http://schemas.microsoft.com/office/drawing/2014/main" id="{4E466387-3972-3296-1D07-DC11C57F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4" y="1071564"/>
            <a:ext cx="82454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>
            <a:extLst>
              <a:ext uri="{FF2B5EF4-FFF2-40B4-BE49-F238E27FC236}">
                <a16:creationId xmlns="" xmlns:a16="http://schemas.microsoft.com/office/drawing/2014/main" id="{2CD91B6F-B858-B96C-D376-FC0963949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0" y="2746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en-US" sz="3900" dirty="0">
                <a:solidFill>
                  <a:srgbClr val="3B62A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Dijkstra’s Example</a:t>
            </a:r>
          </a:p>
        </p:txBody>
      </p:sp>
      <p:pic>
        <p:nvPicPr>
          <p:cNvPr id="36867" name="Picture 5">
            <a:extLst>
              <a:ext uri="{FF2B5EF4-FFF2-40B4-BE49-F238E27FC236}">
                <a16:creationId xmlns="" xmlns:a16="http://schemas.microsoft.com/office/drawing/2014/main" id="{8F3537F1-306D-C278-466C-E2054E49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1071564"/>
            <a:ext cx="8247062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>
            <a:extLst>
              <a:ext uri="{FF2B5EF4-FFF2-40B4-BE49-F238E27FC236}">
                <a16:creationId xmlns="" xmlns:a16="http://schemas.microsoft.com/office/drawing/2014/main" id="{F60518DB-104B-5363-1CD9-95D003803D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0" y="2746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en-US" sz="3900" dirty="0">
                <a:solidFill>
                  <a:srgbClr val="3B62A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Dijkstra’s Example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="" xmlns:a16="http://schemas.microsoft.com/office/drawing/2014/main" id="{51893A1A-537C-EA6A-435F-8752C482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4" y="1071564"/>
            <a:ext cx="82454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>
            <a:extLst>
              <a:ext uri="{FF2B5EF4-FFF2-40B4-BE49-F238E27FC236}">
                <a16:creationId xmlns="" xmlns:a16="http://schemas.microsoft.com/office/drawing/2014/main" id="{45E6C5D4-818C-BE74-2B90-AC312E92A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6250" y="274639"/>
            <a:ext cx="8699500" cy="82232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en-US" sz="3900" dirty="0">
                <a:solidFill>
                  <a:srgbClr val="3B62A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Dijkstra’s Example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="" xmlns:a16="http://schemas.microsoft.com/office/drawing/2014/main" id="{4AA164EB-4C98-BC8A-2907-CBC16DFC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4" y="1071564"/>
            <a:ext cx="82454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119187B-1A5C-F3D5-F31D-D91EDE963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time complexity of Dijkstra's algorithm is </a:t>
            </a:r>
            <a:r>
              <a:rPr lang="en-US" b="1" dirty="0"/>
              <a:t>O((E+V)</a:t>
            </a:r>
            <a:r>
              <a:rPr lang="en-US" b="1" dirty="0" err="1"/>
              <a:t>logV</a:t>
            </a:r>
            <a:r>
              <a:rPr lang="en-US" b="1" dirty="0"/>
              <a:t>)), </a:t>
            </a:r>
            <a:r>
              <a:rPr lang="en-US" dirty="0"/>
              <a:t>where V is the number of vertices and </a:t>
            </a:r>
            <a:r>
              <a:rPr lang="en-US" dirty="0" smtClean="0"/>
              <a:t>E </a:t>
            </a:r>
            <a:r>
              <a:rPr lang="en-US" dirty="0"/>
              <a:t>is the number of edges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AB6CE50-FD56-17D8-4C3D-2DC250DE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E5E244D-A730-292E-EA33-AB6F80D4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Time Complexity </a:t>
            </a:r>
          </a:p>
        </p:txBody>
      </p:sp>
    </p:spTree>
    <p:extLst>
      <p:ext uri="{BB962C8B-B14F-4D97-AF65-F5344CB8AC3E}">
        <p14:creationId xmlns="" xmlns:p14="http://schemas.microsoft.com/office/powerpoint/2010/main" val="13582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34DFA2-6ACB-163D-42CC-9B6CD9E63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Find shortest path from S to other vertices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F25DF85-515A-8001-972E-9E97F9E9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DVN  Siva Kumar, Asst Prof, CSE Dept, GITAM Hyd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6E00A54-3A0D-87FD-06BD-78A1758F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Homework</a:t>
            </a:r>
            <a:r>
              <a:rPr lang="en-IN" dirty="0" smtClean="0"/>
              <a:t>: </a:t>
            </a:r>
            <a:r>
              <a:rPr lang="en-IN" dirty="0" err="1" smtClean="0"/>
              <a:t>Dijkstra’s</a:t>
            </a:r>
            <a:r>
              <a:rPr lang="en-IN" dirty="0" smtClean="0"/>
              <a:t> Algorithm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0A1B3BF-2295-FC1A-8AC4-06E6FE594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565" y="2722178"/>
            <a:ext cx="5362532" cy="35897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57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Graph with negative edges </a:t>
            </a:r>
            <a:r>
              <a:rPr lang="en-US" b="1" dirty="0" smtClean="0"/>
              <a:t>some edges in the graph have weights less than zero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These negative weights can represent things like:	</a:t>
            </a:r>
          </a:p>
          <a:p>
            <a:pPr lvl="1"/>
            <a:r>
              <a:rPr lang="en-US" b="1" dirty="0" smtClean="0"/>
              <a:t>Discounts or gains</a:t>
            </a:r>
            <a:r>
              <a:rPr lang="en-US" dirty="0" smtClean="0"/>
              <a:t> in cost-based problems.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Energy recovery</a:t>
            </a:r>
            <a:r>
              <a:rPr lang="en-US" dirty="0" smtClean="0"/>
              <a:t> in physics simulations. </a:t>
            </a:r>
          </a:p>
          <a:p>
            <a:pPr lvl="1"/>
            <a:r>
              <a:rPr lang="en-US" b="1" dirty="0" smtClean="0"/>
              <a:t>Profit</a:t>
            </a:r>
            <a:r>
              <a:rPr lang="en-US" dirty="0" smtClean="0"/>
              <a:t> in economic models.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 smtClean="0"/>
              <a:t>Graph with Negative Edge Costs</a:t>
            </a:r>
            <a:endParaRPr lang="en-US" sz="4800" b="1" dirty="0"/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8213" y="4181475"/>
            <a:ext cx="32385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728912" y="4986338"/>
            <a:ext cx="438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Example graph with negative weights </a:t>
            </a:r>
            <a:r>
              <a:rPr lang="en-IN" dirty="0" smtClean="0">
                <a:sym typeface="Wingdings" pitchFamily="2" charset="2"/>
              </a:rPr>
              <a:t></a:t>
            </a:r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a cycle  in graph whose total weight &lt; 0, then we can keep looping and reduce the path cost infinitely. In such cases, </a:t>
            </a:r>
            <a:r>
              <a:rPr lang="en-US" b="1" dirty="0" smtClean="0"/>
              <a:t>shortest path is undefined</a:t>
            </a:r>
            <a:r>
              <a:rPr lang="en-US" dirty="0" smtClean="0"/>
              <a:t>. Hence, detection of negative cycle is important to tell if shortest path identification is possible or not. </a:t>
            </a:r>
          </a:p>
          <a:p>
            <a:r>
              <a:rPr lang="en-US" dirty="0" smtClean="0"/>
              <a:t>Negative weights are useful for modeling real-world problems but require algorithms that can handle them (Bellman-Ford, Floyd-</a:t>
            </a:r>
            <a:r>
              <a:rPr lang="en-US" dirty="0" err="1" smtClean="0"/>
              <a:t>Warshall</a:t>
            </a:r>
            <a:r>
              <a:rPr lang="en-US" dirty="0" smtClean="0"/>
              <a:t>). </a:t>
            </a:r>
          </a:p>
          <a:p>
            <a:endParaRPr lang="en-IN" dirty="0" smtClean="0"/>
          </a:p>
          <a:p>
            <a:pPr>
              <a:buNone/>
            </a:pPr>
            <a:r>
              <a:rPr lang="en-IN" b="1" dirty="0" smtClean="0"/>
              <a:t>Note: Bellman-Ford and Floyd-</a:t>
            </a:r>
            <a:r>
              <a:rPr lang="en-IN" b="1" dirty="0" err="1" smtClean="0"/>
              <a:t>Warshall’s</a:t>
            </a:r>
            <a:r>
              <a:rPr lang="en-IN" b="1" dirty="0" smtClean="0"/>
              <a:t> algorithms are not in our syllabus. </a:t>
            </a:r>
            <a:r>
              <a:rPr lang="en-US" dirty="0" smtClean="0"/>
              <a:t>(so you don’t need to study about these algorithms for exam). 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Significance of negative edge weights</a:t>
            </a:r>
            <a:endParaRPr lang="en-US" b="1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 objective of this problem is  to find the </a:t>
            </a:r>
            <a:r>
              <a:rPr lang="en-US" b="1" dirty="0" smtClean="0"/>
              <a:t>shortest path between every pair of vertices</a:t>
            </a:r>
            <a:r>
              <a:rPr lang="en-US" dirty="0" smtClean="0"/>
              <a:t> in a </a:t>
            </a:r>
            <a:r>
              <a:rPr lang="en-US" b="1" dirty="0" smtClean="0"/>
              <a:t>weighted graph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Algorithms that solve All pairs shortest path problems:</a:t>
            </a:r>
          </a:p>
          <a:p>
            <a:pPr>
              <a:buNone/>
            </a:pPr>
            <a:r>
              <a:rPr lang="en-IN" dirty="0" smtClean="0"/>
              <a:t>- </a:t>
            </a:r>
            <a:r>
              <a:rPr lang="en-US" dirty="0" smtClean="0"/>
              <a:t>Floyd–</a:t>
            </a:r>
            <a:r>
              <a:rPr lang="en-US" dirty="0" err="1" smtClean="0"/>
              <a:t>Warshall</a:t>
            </a:r>
            <a:r>
              <a:rPr lang="en-US" dirty="0" smtClean="0"/>
              <a:t> Algorithm (This algorithm is Not in our syllabus, so you don’t need to study about this algorithm).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All Pairs Shortest Path Problems</a:t>
            </a:r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>
            <a:extLst>
              <a:ext uri="{FF2B5EF4-FFF2-40B4-BE49-F238E27FC236}">
                <a16:creationId xmlns="" xmlns:a16="http://schemas.microsoft.com/office/drawing/2014/main" id="{CCBD05F1-0C17-4AEA-1C13-99FA7A269C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Loops and cycles</a:t>
            </a:r>
          </a:p>
        </p:txBody>
      </p:sp>
      <p:sp>
        <p:nvSpPr>
          <p:cNvPr id="736259" name="Rectangle 3">
            <a:extLst>
              <a:ext uri="{FF2B5EF4-FFF2-40B4-BE49-F238E27FC236}">
                <a16:creationId xmlns="" xmlns:a16="http://schemas.microsoft.com/office/drawing/2014/main" id="{D964E68E-9182-997D-B547-0F95B6595F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 b="1" dirty="0">
                <a:solidFill>
                  <a:srgbClr val="262626"/>
                </a:solidFill>
              </a:rPr>
              <a:t>cycle</a:t>
            </a:r>
            <a:r>
              <a:rPr lang="en-US" altLang="en-US" dirty="0">
                <a:solidFill>
                  <a:srgbClr val="262626"/>
                </a:solidFill>
              </a:rPr>
              <a:t>: A path that begins and ends at the same node.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example1: V-&gt; X-&gt; Y-&gt; W-&gt;U-&gt;V.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example2: U-&gt;W-&gt;V-&gt;U</a:t>
            </a:r>
          </a:p>
          <a:p>
            <a:pPr lvl="1"/>
            <a:endParaRPr lang="en-US" altLang="en-US" sz="1200" dirty="0">
              <a:solidFill>
                <a:srgbClr val="404040"/>
              </a:solidFill>
            </a:endParaRPr>
          </a:p>
          <a:p>
            <a:pPr lvl="1"/>
            <a:r>
              <a:rPr lang="en-US" altLang="en-US" b="1" dirty="0">
                <a:solidFill>
                  <a:srgbClr val="404040"/>
                </a:solidFill>
              </a:rPr>
              <a:t>acyclic graph</a:t>
            </a:r>
            <a:r>
              <a:rPr lang="en-US" altLang="en-US" dirty="0">
                <a:solidFill>
                  <a:srgbClr val="404040"/>
                </a:solidFill>
              </a:rPr>
              <a:t>: One that does</a:t>
            </a:r>
            <a:br>
              <a:rPr lang="en-US" altLang="en-US" dirty="0">
                <a:solidFill>
                  <a:srgbClr val="404040"/>
                </a:solidFill>
              </a:rPr>
            </a:br>
            <a:r>
              <a:rPr lang="en-US" altLang="en-US" dirty="0">
                <a:solidFill>
                  <a:srgbClr val="404040"/>
                </a:solidFill>
              </a:rPr>
              <a:t>not contain any cycles.</a:t>
            </a:r>
          </a:p>
          <a:p>
            <a:pPr lvl="1"/>
            <a:endParaRPr lang="en-US" altLang="en-US" dirty="0">
              <a:solidFill>
                <a:srgbClr val="404040"/>
              </a:solidFill>
            </a:endParaRPr>
          </a:p>
          <a:p>
            <a:r>
              <a:rPr lang="en-US" altLang="en-US" b="1" dirty="0">
                <a:solidFill>
                  <a:srgbClr val="262626"/>
                </a:solidFill>
              </a:rPr>
              <a:t>loop</a:t>
            </a:r>
            <a:r>
              <a:rPr lang="en-US" altLang="en-US" dirty="0">
                <a:solidFill>
                  <a:srgbClr val="262626"/>
                </a:solidFill>
              </a:rPr>
              <a:t>: An edge directly from</a:t>
            </a:r>
            <a:br>
              <a:rPr lang="en-US" altLang="en-US" dirty="0">
                <a:solidFill>
                  <a:srgbClr val="262626"/>
                </a:solidFill>
              </a:rPr>
            </a:br>
            <a:r>
              <a:rPr lang="en-US" altLang="en-US" dirty="0">
                <a:solidFill>
                  <a:srgbClr val="262626"/>
                </a:solidFill>
              </a:rPr>
              <a:t>a node to itself.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Many graphs don't allow loops.</a:t>
            </a:r>
          </a:p>
        </p:txBody>
      </p:sp>
      <p:sp>
        <p:nvSpPr>
          <p:cNvPr id="736261" name="Freeform 5">
            <a:extLst>
              <a:ext uri="{FF2B5EF4-FFF2-40B4-BE49-F238E27FC236}">
                <a16:creationId xmlns="" xmlns:a16="http://schemas.microsoft.com/office/drawing/2014/main" id="{B98F0F6A-7924-969D-3F89-D5E17A1FA519}"/>
              </a:ext>
            </a:extLst>
          </p:cNvPr>
          <p:cNvSpPr>
            <a:spLocks/>
          </p:cNvSpPr>
          <p:nvPr/>
        </p:nvSpPr>
        <p:spPr bwMode="auto">
          <a:xfrm>
            <a:off x="7580314" y="3463926"/>
            <a:ext cx="1881187" cy="2201863"/>
          </a:xfrm>
          <a:custGeom>
            <a:avLst/>
            <a:gdLst>
              <a:gd name="T0" fmla="*/ 762 w 1375"/>
              <a:gd name="T1" fmla="*/ 36 h 1671"/>
              <a:gd name="T2" fmla="*/ 1218 w 1375"/>
              <a:gd name="T3" fmla="*/ 522 h 1671"/>
              <a:gd name="T4" fmla="*/ 1176 w 1375"/>
              <a:gd name="T5" fmla="*/ 1668 h 1671"/>
              <a:gd name="T6" fmla="*/ 24 w 1375"/>
              <a:gd name="T7" fmla="*/ 504 h 1671"/>
              <a:gd name="T8" fmla="*/ 456 w 1375"/>
              <a:gd name="T9" fmla="*/ 0 h 1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71"/>
              <a:gd name="T17" fmla="*/ 1375 w 1375"/>
              <a:gd name="T18" fmla="*/ 1671 h 1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71">
                <a:moveTo>
                  <a:pt x="762" y="36"/>
                </a:moveTo>
                <a:cubicBezTo>
                  <a:pt x="838" y="117"/>
                  <a:pt x="1149" y="250"/>
                  <a:pt x="1218" y="522"/>
                </a:cubicBezTo>
                <a:cubicBezTo>
                  <a:pt x="1287" y="794"/>
                  <a:pt x="1375" y="1671"/>
                  <a:pt x="1176" y="1668"/>
                </a:cubicBezTo>
                <a:cubicBezTo>
                  <a:pt x="977" y="1665"/>
                  <a:pt x="0" y="798"/>
                  <a:pt x="24" y="504"/>
                </a:cubicBezTo>
                <a:cubicBezTo>
                  <a:pt x="48" y="210"/>
                  <a:pt x="366" y="105"/>
                  <a:pt x="456" y="0"/>
                </a:cubicBezTo>
              </a:path>
            </a:pathLst>
          </a:cu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20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36262" name="Freeform 6">
            <a:extLst>
              <a:ext uri="{FF2B5EF4-FFF2-40B4-BE49-F238E27FC236}">
                <a16:creationId xmlns="" xmlns:a16="http://schemas.microsoft.com/office/drawing/2014/main" id="{68C1E8FA-98FD-C90F-5251-D19CA526B84C}"/>
              </a:ext>
            </a:extLst>
          </p:cNvPr>
          <p:cNvSpPr>
            <a:spLocks/>
          </p:cNvSpPr>
          <p:nvPr/>
        </p:nvSpPr>
        <p:spPr bwMode="auto">
          <a:xfrm>
            <a:off x="7816851" y="3521075"/>
            <a:ext cx="1355725" cy="1924050"/>
          </a:xfrm>
          <a:custGeom>
            <a:avLst/>
            <a:gdLst>
              <a:gd name="T0" fmla="*/ 6 w 989"/>
              <a:gd name="T1" fmla="*/ 389 h 1461"/>
              <a:gd name="T2" fmla="*/ 444 w 989"/>
              <a:gd name="T3" fmla="*/ 95 h 1461"/>
              <a:gd name="T4" fmla="*/ 516 w 989"/>
              <a:gd name="T5" fmla="*/ 959 h 1461"/>
              <a:gd name="T6" fmla="*/ 930 w 989"/>
              <a:gd name="T7" fmla="*/ 1403 h 1461"/>
              <a:gd name="T8" fmla="*/ 870 w 989"/>
              <a:gd name="T9" fmla="*/ 611 h 1461"/>
              <a:gd name="T10" fmla="*/ 438 w 989"/>
              <a:gd name="T11" fmla="*/ 911 h 1461"/>
              <a:gd name="T12" fmla="*/ 0 w 989"/>
              <a:gd name="T13" fmla="*/ 587 h 14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89"/>
              <a:gd name="T22" fmla="*/ 0 h 1461"/>
              <a:gd name="T23" fmla="*/ 989 w 989"/>
              <a:gd name="T24" fmla="*/ 1461 h 14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89" h="1461">
                <a:moveTo>
                  <a:pt x="6" y="389"/>
                </a:moveTo>
                <a:cubicBezTo>
                  <a:pt x="79" y="341"/>
                  <a:pt x="359" y="0"/>
                  <a:pt x="444" y="95"/>
                </a:cubicBezTo>
                <a:cubicBezTo>
                  <a:pt x="529" y="190"/>
                  <a:pt x="435" y="741"/>
                  <a:pt x="516" y="959"/>
                </a:cubicBezTo>
                <a:cubicBezTo>
                  <a:pt x="597" y="1177"/>
                  <a:pt x="871" y="1461"/>
                  <a:pt x="930" y="1403"/>
                </a:cubicBezTo>
                <a:cubicBezTo>
                  <a:pt x="989" y="1345"/>
                  <a:pt x="952" y="693"/>
                  <a:pt x="870" y="611"/>
                </a:cubicBezTo>
                <a:cubicBezTo>
                  <a:pt x="788" y="529"/>
                  <a:pt x="583" y="915"/>
                  <a:pt x="438" y="911"/>
                </a:cubicBezTo>
                <a:cubicBezTo>
                  <a:pt x="293" y="907"/>
                  <a:pt x="91" y="654"/>
                  <a:pt x="0" y="587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endParaRPr lang="en-US" altLang="en-US" sz="20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736289" name="Group 33">
            <a:extLst>
              <a:ext uri="{FF2B5EF4-FFF2-40B4-BE49-F238E27FC236}">
                <a16:creationId xmlns="" xmlns:a16="http://schemas.microsoft.com/office/drawing/2014/main" id="{6D5F983A-C5BE-EEFF-76AD-4574C9809CB5}"/>
              </a:ext>
            </a:extLst>
          </p:cNvPr>
          <p:cNvGrpSpPr>
            <a:grpSpLocks/>
          </p:cNvGrpSpPr>
          <p:nvPr/>
        </p:nvGrpSpPr>
        <p:grpSpPr bwMode="auto">
          <a:xfrm>
            <a:off x="7415214" y="3211514"/>
            <a:ext cx="3024187" cy="2655887"/>
            <a:chOff x="3711" y="2023"/>
            <a:chExt cx="1905" cy="1673"/>
          </a:xfrm>
        </p:grpSpPr>
        <p:sp>
          <p:nvSpPr>
            <p:cNvPr id="736264" name="Oval 8">
              <a:extLst>
                <a:ext uri="{FF2B5EF4-FFF2-40B4-BE49-F238E27FC236}">
                  <a16:creationId xmlns="" xmlns:a16="http://schemas.microsoft.com/office/drawing/2014/main" id="{85EEBE04-937E-C818-C688-5B815E54D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2501"/>
              <a:ext cx="248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X</a:t>
              </a:r>
            </a:p>
          </p:txBody>
        </p:sp>
        <p:sp>
          <p:nvSpPr>
            <p:cNvPr id="736265" name="Oval 9">
              <a:extLst>
                <a:ext uri="{FF2B5EF4-FFF2-40B4-BE49-F238E27FC236}">
                  <a16:creationId xmlns="" xmlns:a16="http://schemas.microsoft.com/office/drawing/2014/main" id="{462F4E05-9A08-D55C-36E7-E3EBB912D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" y="2501"/>
              <a:ext cx="249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U</a:t>
              </a:r>
            </a:p>
          </p:txBody>
        </p:sp>
        <p:sp>
          <p:nvSpPr>
            <p:cNvPr id="736266" name="Oval 10">
              <a:extLst>
                <a:ext uri="{FF2B5EF4-FFF2-40B4-BE49-F238E27FC236}">
                  <a16:creationId xmlns="" xmlns:a16="http://schemas.microsoft.com/office/drawing/2014/main" id="{BECFB9F4-A2C1-CB17-F830-D1EF7DD52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023"/>
              <a:ext cx="248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V</a:t>
              </a:r>
            </a:p>
          </p:txBody>
        </p:sp>
        <p:sp>
          <p:nvSpPr>
            <p:cNvPr id="736267" name="Oval 11">
              <a:extLst>
                <a:ext uri="{FF2B5EF4-FFF2-40B4-BE49-F238E27FC236}">
                  <a16:creationId xmlns="" xmlns:a16="http://schemas.microsoft.com/office/drawing/2014/main" id="{26ED86EA-EC65-7547-707F-033EC5C4B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979"/>
              <a:ext cx="248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W</a:t>
              </a:r>
            </a:p>
          </p:txBody>
        </p:sp>
        <p:sp>
          <p:nvSpPr>
            <p:cNvPr id="736268" name="Oval 12">
              <a:extLst>
                <a:ext uri="{FF2B5EF4-FFF2-40B4-BE49-F238E27FC236}">
                  <a16:creationId xmlns="" xmlns:a16="http://schemas.microsoft.com/office/drawing/2014/main" id="{0C7FCEB3-3F50-A4E3-01CC-D99D8C7CA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" y="2501"/>
              <a:ext cx="249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Z</a:t>
              </a:r>
            </a:p>
          </p:txBody>
        </p:sp>
        <p:cxnSp>
          <p:nvCxnSpPr>
            <p:cNvPr id="736269" name="AutoShape 13">
              <a:extLst>
                <a:ext uri="{FF2B5EF4-FFF2-40B4-BE49-F238E27FC236}">
                  <a16:creationId xmlns="" xmlns:a16="http://schemas.microsoft.com/office/drawing/2014/main" id="{6D00B50F-1666-6F0C-F18B-CD2C0A6A3058}"/>
                </a:ext>
              </a:extLst>
            </p:cNvPr>
            <p:cNvCxnSpPr>
              <a:cxnSpLocks noChangeShapeType="1"/>
              <a:stCxn id="736266" idx="3"/>
              <a:endCxn id="736265" idx="7"/>
            </p:cNvCxnSpPr>
            <p:nvPr/>
          </p:nvCxnSpPr>
          <p:spPr bwMode="auto">
            <a:xfrm flipH="1">
              <a:off x="3923" y="2232"/>
              <a:ext cx="321" cy="2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6270" name="AutoShape 14">
              <a:extLst>
                <a:ext uri="{FF2B5EF4-FFF2-40B4-BE49-F238E27FC236}">
                  <a16:creationId xmlns="" xmlns:a16="http://schemas.microsoft.com/office/drawing/2014/main" id="{E8B35007-5E1D-1C8A-75C1-A614A59A74AC}"/>
                </a:ext>
              </a:extLst>
            </p:cNvPr>
            <p:cNvCxnSpPr>
              <a:cxnSpLocks noChangeShapeType="1"/>
              <a:stCxn id="736267" idx="1"/>
              <a:endCxn id="736265" idx="5"/>
            </p:cNvCxnSpPr>
            <p:nvPr/>
          </p:nvCxnSpPr>
          <p:spPr bwMode="auto">
            <a:xfrm flipH="1" flipV="1">
              <a:off x="3923" y="2710"/>
              <a:ext cx="321" cy="2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6271" name="AutoShape 15">
              <a:extLst>
                <a:ext uri="{FF2B5EF4-FFF2-40B4-BE49-F238E27FC236}">
                  <a16:creationId xmlns="" xmlns:a16="http://schemas.microsoft.com/office/drawing/2014/main" id="{07EBAB1D-90A9-D8E5-B604-465E40E49247}"/>
                </a:ext>
              </a:extLst>
            </p:cNvPr>
            <p:cNvCxnSpPr>
              <a:cxnSpLocks noChangeShapeType="1"/>
              <a:stCxn id="736267" idx="7"/>
              <a:endCxn id="736264" idx="3"/>
            </p:cNvCxnSpPr>
            <p:nvPr/>
          </p:nvCxnSpPr>
          <p:spPr bwMode="auto">
            <a:xfrm flipV="1">
              <a:off x="4421" y="2710"/>
              <a:ext cx="320" cy="2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6272" name="AutoShape 16">
              <a:extLst>
                <a:ext uri="{FF2B5EF4-FFF2-40B4-BE49-F238E27FC236}">
                  <a16:creationId xmlns="" xmlns:a16="http://schemas.microsoft.com/office/drawing/2014/main" id="{F907B83F-B085-8C34-45B7-8FAB89BB6504}"/>
                </a:ext>
              </a:extLst>
            </p:cNvPr>
            <p:cNvCxnSpPr>
              <a:cxnSpLocks noChangeShapeType="1"/>
              <a:stCxn id="736264" idx="6"/>
              <a:endCxn id="736268" idx="2"/>
            </p:cNvCxnSpPr>
            <p:nvPr/>
          </p:nvCxnSpPr>
          <p:spPr bwMode="auto">
            <a:xfrm>
              <a:off x="4958" y="2621"/>
              <a:ext cx="40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6273" name="AutoShape 17">
              <a:extLst>
                <a:ext uri="{FF2B5EF4-FFF2-40B4-BE49-F238E27FC236}">
                  <a16:creationId xmlns="" xmlns:a16="http://schemas.microsoft.com/office/drawing/2014/main" id="{FD6A692B-C701-36C5-2CE2-F8B5F7681C84}"/>
                </a:ext>
              </a:extLst>
            </p:cNvPr>
            <p:cNvCxnSpPr>
              <a:cxnSpLocks noChangeShapeType="1"/>
              <a:stCxn id="736266" idx="5"/>
              <a:endCxn id="736264" idx="1"/>
            </p:cNvCxnSpPr>
            <p:nvPr/>
          </p:nvCxnSpPr>
          <p:spPr bwMode="auto">
            <a:xfrm>
              <a:off x="4421" y="2232"/>
              <a:ext cx="320" cy="2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6274" name="AutoShape 18">
              <a:extLst>
                <a:ext uri="{FF2B5EF4-FFF2-40B4-BE49-F238E27FC236}">
                  <a16:creationId xmlns="" xmlns:a16="http://schemas.microsoft.com/office/drawing/2014/main" id="{18B57E6B-29F9-B75F-94F1-7DE0C7C9FE9B}"/>
                </a:ext>
              </a:extLst>
            </p:cNvPr>
            <p:cNvCxnSpPr>
              <a:cxnSpLocks noChangeShapeType="1"/>
              <a:stCxn id="736266" idx="4"/>
              <a:endCxn id="736267" idx="0"/>
            </p:cNvCxnSpPr>
            <p:nvPr/>
          </p:nvCxnSpPr>
          <p:spPr bwMode="auto">
            <a:xfrm>
              <a:off x="4332" y="2267"/>
              <a:ext cx="0" cy="70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6275" name="Oval 19">
              <a:extLst>
                <a:ext uri="{FF2B5EF4-FFF2-40B4-BE49-F238E27FC236}">
                  <a16:creationId xmlns="" xmlns:a16="http://schemas.microsoft.com/office/drawing/2014/main" id="{55531F07-E62A-E22D-5B3E-1AA23A9EE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1" y="3457"/>
              <a:ext cx="247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Y</a:t>
              </a:r>
            </a:p>
          </p:txBody>
        </p:sp>
        <p:cxnSp>
          <p:nvCxnSpPr>
            <p:cNvPr id="736276" name="AutoShape 20">
              <a:extLst>
                <a:ext uri="{FF2B5EF4-FFF2-40B4-BE49-F238E27FC236}">
                  <a16:creationId xmlns="" xmlns:a16="http://schemas.microsoft.com/office/drawing/2014/main" id="{E30D9EC6-8EED-7D3B-01BC-430BC649E91B}"/>
                </a:ext>
              </a:extLst>
            </p:cNvPr>
            <p:cNvCxnSpPr>
              <a:cxnSpLocks noChangeShapeType="1"/>
              <a:stCxn id="736267" idx="5"/>
              <a:endCxn id="736275" idx="1"/>
            </p:cNvCxnSpPr>
            <p:nvPr/>
          </p:nvCxnSpPr>
          <p:spPr bwMode="auto">
            <a:xfrm>
              <a:off x="4421" y="3188"/>
              <a:ext cx="325" cy="2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6277" name="AutoShape 21">
              <a:extLst>
                <a:ext uri="{FF2B5EF4-FFF2-40B4-BE49-F238E27FC236}">
                  <a16:creationId xmlns="" xmlns:a16="http://schemas.microsoft.com/office/drawing/2014/main" id="{B9337B3D-29E5-55F5-A493-7AE31BF47F83}"/>
                </a:ext>
              </a:extLst>
            </p:cNvPr>
            <p:cNvCxnSpPr>
              <a:cxnSpLocks noChangeShapeType="1"/>
              <a:stCxn id="736264" idx="4"/>
              <a:endCxn id="736275" idx="0"/>
            </p:cNvCxnSpPr>
            <p:nvPr/>
          </p:nvCxnSpPr>
          <p:spPr bwMode="auto">
            <a:xfrm>
              <a:off x="4830" y="2745"/>
              <a:ext cx="4" cy="70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6278" name="Text Box 22">
              <a:extLst>
                <a:ext uri="{FF2B5EF4-FFF2-40B4-BE49-F238E27FC236}">
                  <a16:creationId xmlns="" xmlns:a16="http://schemas.microsoft.com/office/drawing/2014/main" id="{92611E44-82B5-B3F4-430D-19F38686D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" y="2142"/>
              <a:ext cx="1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</a:p>
          </p:txBody>
        </p:sp>
        <p:sp>
          <p:nvSpPr>
            <p:cNvPr id="736279" name="Text Box 23">
              <a:extLst>
                <a:ext uri="{FF2B5EF4-FFF2-40B4-BE49-F238E27FC236}">
                  <a16:creationId xmlns="" xmlns:a16="http://schemas.microsoft.com/office/drawing/2014/main" id="{977047E0-5095-955A-1718-C28EE9FE6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" y="2859"/>
              <a:ext cx="17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</a:p>
          </p:txBody>
        </p:sp>
        <p:sp>
          <p:nvSpPr>
            <p:cNvPr id="736280" name="Text Box 24">
              <a:extLst>
                <a:ext uri="{FF2B5EF4-FFF2-40B4-BE49-F238E27FC236}">
                  <a16:creationId xmlns="" xmlns:a16="http://schemas.microsoft.com/office/drawing/2014/main" id="{0010FAAB-FCCA-E5B5-E2F3-00A4C87A2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2" y="2142"/>
              <a:ext cx="19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</a:p>
          </p:txBody>
        </p:sp>
        <p:sp>
          <p:nvSpPr>
            <p:cNvPr id="736281" name="Text Box 25">
              <a:extLst>
                <a:ext uri="{FF2B5EF4-FFF2-40B4-BE49-F238E27FC236}">
                  <a16:creationId xmlns="" xmlns:a16="http://schemas.microsoft.com/office/drawing/2014/main" id="{19316CEF-1DB1-5EDB-A894-CE07B0A9D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" y="2780"/>
              <a:ext cx="18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</a:p>
          </p:txBody>
        </p:sp>
        <p:sp>
          <p:nvSpPr>
            <p:cNvPr id="736282" name="Text Box 26">
              <a:extLst>
                <a:ext uri="{FF2B5EF4-FFF2-40B4-BE49-F238E27FC236}">
                  <a16:creationId xmlns="" xmlns:a16="http://schemas.microsoft.com/office/drawing/2014/main" id="{1286E701-C831-881C-8463-6063621A81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2421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</a:p>
          </p:txBody>
        </p:sp>
        <p:sp>
          <p:nvSpPr>
            <p:cNvPr id="736283" name="Text Box 27">
              <a:extLst>
                <a:ext uri="{FF2B5EF4-FFF2-40B4-BE49-F238E27FC236}">
                  <a16:creationId xmlns="" xmlns:a16="http://schemas.microsoft.com/office/drawing/2014/main" id="{6F1D1CD2-B093-E9D9-C947-A7BC44FC3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3347"/>
              <a:ext cx="1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</a:p>
          </p:txBody>
        </p:sp>
        <p:sp>
          <p:nvSpPr>
            <p:cNvPr id="736284" name="Text Box 28">
              <a:extLst>
                <a:ext uri="{FF2B5EF4-FFF2-40B4-BE49-F238E27FC236}">
                  <a16:creationId xmlns="" xmlns:a16="http://schemas.microsoft.com/office/drawing/2014/main" id="{A2B3C7F4-B05F-682B-40C9-5ABA83415E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2" y="3019"/>
              <a:ext cx="19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</a:p>
          </p:txBody>
        </p:sp>
        <p:sp>
          <p:nvSpPr>
            <p:cNvPr id="736285" name="Text Box 29">
              <a:extLst>
                <a:ext uri="{FF2B5EF4-FFF2-40B4-BE49-F238E27FC236}">
                  <a16:creationId xmlns="" xmlns:a16="http://schemas.microsoft.com/office/drawing/2014/main" id="{49993579-715E-4A51-C293-B74FCEC66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3" y="2620"/>
              <a:ext cx="19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alibri" panose="020F0502020204030204" pitchFamily="34" charset="0"/>
                  <a:ea typeface="ＭＳ Ｐゴシック" panose="020B0600070205080204" pitchFamily="34" charset="-128"/>
                </a:rPr>
                <a:t>h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3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3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261" grpId="0" animBg="1"/>
      <p:bldP spid="73626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A topological sort or topological ordering of a directed   </a:t>
            </a:r>
            <a:r>
              <a:rPr lang="en-US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ayclic</a:t>
            </a: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 graph is a </a:t>
            </a:r>
            <a:r>
              <a:rPr lang="en-US" b="1" spc="-1" dirty="0" smtClean="0">
                <a:solidFill>
                  <a:srgbClr val="000000"/>
                </a:solidFill>
                <a:latin typeface="Arial"/>
                <a:ea typeface="DejaVu Sans"/>
              </a:rPr>
              <a:t>linear ordering of its vertices such that for every directed edge (</a:t>
            </a:r>
            <a:r>
              <a:rPr lang="en-US" b="1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u,v</a:t>
            </a:r>
            <a:r>
              <a:rPr lang="en-US" b="1" spc="-1" dirty="0" smtClean="0">
                <a:solidFill>
                  <a:srgbClr val="000000"/>
                </a:solidFill>
                <a:latin typeface="Arial"/>
                <a:ea typeface="DejaVu Sans"/>
              </a:rPr>
              <a:t>) from vertex u to v, u comes before v in the ordering.</a:t>
            </a:r>
            <a:endParaRPr lang="en-US" b="1" spc="-1" dirty="0" smtClean="0">
              <a:latin typeface="Arial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DVN  Siva Kumar, Asst Prof, CSE Dept, GITAM Hyd</a:t>
            </a:r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Topological Sorting</a:t>
            </a:r>
            <a:endParaRPr lang="en-US" b="1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486960" y="287496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11777760" y="6429960"/>
            <a:ext cx="251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174544A-00D8-4AE3-B272-BAF7E728A9C6}" type="slidenum"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91</a:t>
            </a:fld>
            <a:endParaRPr lang="en-US" sz="1800" b="0" strike="noStrike" spc="-1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88800" y="752040"/>
            <a:ext cx="11414160" cy="360"/>
            <a:chOff x="388800" y="752040"/>
            <a:chExt cx="11414160" cy="360"/>
          </a:xfrm>
        </p:grpSpPr>
        <p:sp>
          <p:nvSpPr>
            <p:cNvPr id="86" name="Line 4"/>
            <p:cNvSpPr/>
            <p:nvPr/>
          </p:nvSpPr>
          <p:spPr>
            <a:xfrm>
              <a:off x="388800" y="752040"/>
              <a:ext cx="5760720" cy="360"/>
            </a:xfrm>
            <a:prstGeom prst="line">
              <a:avLst/>
            </a:prstGeom>
            <a:ln w="507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Line 5"/>
            <p:cNvSpPr/>
            <p:nvPr/>
          </p:nvSpPr>
          <p:spPr>
            <a:xfrm>
              <a:off x="6042240" y="752040"/>
              <a:ext cx="5760720" cy="360"/>
            </a:xfrm>
            <a:prstGeom prst="line">
              <a:avLst/>
            </a:prstGeom>
            <a:ln w="1908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" name="CustomShape 6"/>
          <p:cNvSpPr/>
          <p:nvPr/>
        </p:nvSpPr>
        <p:spPr>
          <a:xfrm>
            <a:off x="304920" y="111960"/>
            <a:ext cx="11485080" cy="6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5000"/>
              </a:lnSpc>
            </a:pPr>
            <a:r>
              <a:rPr lang="en-IN" sz="4000" b="1" dirty="0" smtClean="0"/>
              <a:t>Topological Sorting   (Cont…)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89" name="CustomShape 7"/>
          <p:cNvSpPr/>
          <p:nvPr/>
        </p:nvSpPr>
        <p:spPr>
          <a:xfrm>
            <a:off x="324000" y="803520"/>
            <a:ext cx="11485080" cy="534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8"/>
          <p:cNvSpPr/>
          <p:nvPr/>
        </p:nvSpPr>
        <p:spPr>
          <a:xfrm>
            <a:off x="1188720" y="803520"/>
            <a:ext cx="638280" cy="566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9"/>
          <p:cNvSpPr/>
          <p:nvPr/>
        </p:nvSpPr>
        <p:spPr>
          <a:xfrm>
            <a:off x="324000" y="1828800"/>
            <a:ext cx="680040" cy="63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0"/>
          <p:cNvSpPr/>
          <p:nvPr/>
        </p:nvSpPr>
        <p:spPr>
          <a:xfrm>
            <a:off x="2286000" y="2011680"/>
            <a:ext cx="729720" cy="63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3566160" y="914400"/>
            <a:ext cx="638280" cy="546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2"/>
          <p:cNvSpPr/>
          <p:nvPr/>
        </p:nvSpPr>
        <p:spPr>
          <a:xfrm>
            <a:off x="4663440" y="1920240"/>
            <a:ext cx="729720" cy="63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96" name="CustomShape 13"/>
          <p:cNvSpPr/>
          <p:nvPr/>
        </p:nvSpPr>
        <p:spPr>
          <a:xfrm>
            <a:off x="2377440" y="3840480"/>
            <a:ext cx="729720" cy="63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14"/>
          <p:cNvSpPr/>
          <p:nvPr/>
        </p:nvSpPr>
        <p:spPr>
          <a:xfrm>
            <a:off x="731520" y="2468880"/>
            <a:ext cx="1645920" cy="1737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Line 15"/>
          <p:cNvSpPr/>
          <p:nvPr/>
        </p:nvSpPr>
        <p:spPr>
          <a:xfrm flipH="1">
            <a:off x="731520" y="1280160"/>
            <a:ext cx="457200" cy="5486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Line 16"/>
          <p:cNvSpPr/>
          <p:nvPr/>
        </p:nvSpPr>
        <p:spPr>
          <a:xfrm>
            <a:off x="1740876" y="1275452"/>
            <a:ext cx="725483" cy="82766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17"/>
          <p:cNvSpPr/>
          <p:nvPr/>
        </p:nvSpPr>
        <p:spPr>
          <a:xfrm flipH="1">
            <a:off x="2926080" y="1188720"/>
            <a:ext cx="640080" cy="10058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Line 18"/>
          <p:cNvSpPr/>
          <p:nvPr/>
        </p:nvSpPr>
        <p:spPr>
          <a:xfrm>
            <a:off x="4114800" y="1371600"/>
            <a:ext cx="731520" cy="7315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Line 19"/>
          <p:cNvSpPr/>
          <p:nvPr/>
        </p:nvSpPr>
        <p:spPr>
          <a:xfrm flipV="1">
            <a:off x="3108960" y="2468880"/>
            <a:ext cx="1737360" cy="16459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20"/>
          <p:cNvSpPr/>
          <p:nvPr/>
        </p:nvSpPr>
        <p:spPr>
          <a:xfrm>
            <a:off x="1463040" y="914400"/>
            <a:ext cx="36324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4" name="CustomShape 21"/>
          <p:cNvSpPr/>
          <p:nvPr/>
        </p:nvSpPr>
        <p:spPr>
          <a:xfrm>
            <a:off x="640080" y="1920240"/>
            <a:ext cx="36324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5" name="CustomShape 22"/>
          <p:cNvSpPr/>
          <p:nvPr/>
        </p:nvSpPr>
        <p:spPr>
          <a:xfrm>
            <a:off x="3749040" y="1005840"/>
            <a:ext cx="36324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6" name="CustomShape 23"/>
          <p:cNvSpPr/>
          <p:nvPr/>
        </p:nvSpPr>
        <p:spPr>
          <a:xfrm>
            <a:off x="2651760" y="4023360"/>
            <a:ext cx="36324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7" name="CustomShape 24"/>
          <p:cNvSpPr/>
          <p:nvPr/>
        </p:nvSpPr>
        <p:spPr>
          <a:xfrm>
            <a:off x="5760720" y="1280160"/>
            <a:ext cx="5695920" cy="37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For example, a topological sorting</a:t>
            </a:r>
            <a:endParaRPr lang="en-US" sz="2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of the given graph is “5 4 2 3 1 0”.</a:t>
            </a:r>
            <a:endParaRPr lang="en-US" sz="2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There can be more then one </a:t>
            </a:r>
            <a:endParaRPr lang="en-US" sz="2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topological sorting for a graph.</a:t>
            </a:r>
            <a:endParaRPr lang="en-US" sz="2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For example , another </a:t>
            </a:r>
            <a:endParaRPr lang="en-US" sz="2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topological sorting for the graph</a:t>
            </a:r>
            <a:endParaRPr lang="en-US" sz="2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is “4 5 2 3 1 0”.The first vertex </a:t>
            </a:r>
            <a:endParaRPr lang="en-US" sz="2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in topological sorting is always</a:t>
            </a:r>
            <a:endParaRPr lang="en-US" sz="2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a vertex with in-degree as “0”</a:t>
            </a:r>
            <a:endParaRPr lang="en-US" sz="2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( a vertex with no incoming edges).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8" name="CustomShape 25"/>
          <p:cNvSpPr/>
          <p:nvPr/>
        </p:nvSpPr>
        <p:spPr>
          <a:xfrm>
            <a:off x="457200" y="5394960"/>
            <a:ext cx="9927720" cy="82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So, the Topological Sorting is NOT UNIQUE.</a:t>
            </a:r>
            <a:endParaRPr lang="en-US" sz="26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Also it can only be applied to Directed Acyclic Graphs(DAG).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486960" y="287496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2"/>
          <p:cNvSpPr/>
          <p:nvPr/>
        </p:nvSpPr>
        <p:spPr>
          <a:xfrm>
            <a:off x="11777760" y="6429960"/>
            <a:ext cx="251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9C3D887-B599-4E48-8E88-49497D9418B1}" type="slidenum"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92</a:t>
            </a:fld>
            <a:endParaRPr lang="en-US" sz="1800" b="0" strike="noStrike" spc="-1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88800" y="752040"/>
            <a:ext cx="11414160" cy="360"/>
            <a:chOff x="388800" y="752040"/>
            <a:chExt cx="11414160" cy="360"/>
          </a:xfrm>
        </p:grpSpPr>
        <p:sp>
          <p:nvSpPr>
            <p:cNvPr id="112" name="Line 4"/>
            <p:cNvSpPr/>
            <p:nvPr/>
          </p:nvSpPr>
          <p:spPr>
            <a:xfrm>
              <a:off x="388800" y="752040"/>
              <a:ext cx="5760720" cy="360"/>
            </a:xfrm>
            <a:prstGeom prst="line">
              <a:avLst/>
            </a:prstGeom>
            <a:ln w="507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Line 5"/>
            <p:cNvSpPr/>
            <p:nvPr/>
          </p:nvSpPr>
          <p:spPr>
            <a:xfrm>
              <a:off x="6042240" y="752040"/>
              <a:ext cx="5760720" cy="360"/>
            </a:xfrm>
            <a:prstGeom prst="line">
              <a:avLst/>
            </a:prstGeom>
            <a:ln w="1908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4" name="CustomShape 6"/>
          <p:cNvSpPr/>
          <p:nvPr/>
        </p:nvSpPr>
        <p:spPr>
          <a:xfrm>
            <a:off x="304920" y="111960"/>
            <a:ext cx="11485080" cy="6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5000"/>
              </a:lnSpc>
            </a:pPr>
            <a:r>
              <a:rPr lang="en-US" sz="4000" b="0" strike="noStrike" spc="-35">
                <a:solidFill>
                  <a:srgbClr val="000000"/>
                </a:solidFill>
                <a:latin typeface="Calibri Light"/>
                <a:ea typeface="DejaVu Sans"/>
              </a:rPr>
              <a:t>Directed Acyclic Graph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324000" y="803520"/>
            <a:ext cx="11485080" cy="534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324000" y="1183320"/>
            <a:ext cx="11349720" cy="82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directed acyclic graph is an acyclic graph that has a </a:t>
            </a:r>
            <a:r>
              <a:rPr lang="en-US" sz="26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directions and should not contain any </a:t>
            </a:r>
            <a:r>
              <a:rPr lang="en-US" sz="2600" b="1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cycless</a:t>
            </a:r>
            <a:r>
              <a:rPr lang="en-US" sz="26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18" name="CustomShape 9"/>
          <p:cNvSpPr/>
          <p:nvPr/>
        </p:nvSpPr>
        <p:spPr>
          <a:xfrm>
            <a:off x="1188720" y="2286000"/>
            <a:ext cx="455400" cy="363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19" name="CustomShape 10"/>
          <p:cNvSpPr/>
          <p:nvPr/>
        </p:nvSpPr>
        <p:spPr>
          <a:xfrm>
            <a:off x="3017520" y="2286000"/>
            <a:ext cx="455400" cy="455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20" name="CustomShape 11"/>
          <p:cNvSpPr/>
          <p:nvPr/>
        </p:nvSpPr>
        <p:spPr>
          <a:xfrm>
            <a:off x="5120640" y="1737360"/>
            <a:ext cx="455400" cy="363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21" name="CustomShape 12"/>
          <p:cNvSpPr/>
          <p:nvPr/>
        </p:nvSpPr>
        <p:spPr>
          <a:xfrm>
            <a:off x="1737360" y="3291840"/>
            <a:ext cx="455400" cy="455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22" name="CustomShape 13"/>
          <p:cNvSpPr/>
          <p:nvPr/>
        </p:nvSpPr>
        <p:spPr>
          <a:xfrm>
            <a:off x="4754880" y="2834640"/>
            <a:ext cx="455400" cy="455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23" name="CustomShape 14"/>
          <p:cNvSpPr/>
          <p:nvPr/>
        </p:nvSpPr>
        <p:spPr>
          <a:xfrm>
            <a:off x="6675120" y="2834640"/>
            <a:ext cx="455400" cy="455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24" name="CustomShape 15"/>
          <p:cNvSpPr/>
          <p:nvPr/>
        </p:nvSpPr>
        <p:spPr>
          <a:xfrm>
            <a:off x="4297680" y="4114800"/>
            <a:ext cx="455400" cy="363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25" name="Line 16"/>
          <p:cNvSpPr/>
          <p:nvPr/>
        </p:nvSpPr>
        <p:spPr>
          <a:xfrm>
            <a:off x="1645920" y="2377440"/>
            <a:ext cx="1371600" cy="1828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Line 17"/>
          <p:cNvSpPr/>
          <p:nvPr/>
        </p:nvSpPr>
        <p:spPr>
          <a:xfrm flipV="1">
            <a:off x="3474720" y="1920240"/>
            <a:ext cx="1645920" cy="5486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Line 18"/>
          <p:cNvSpPr/>
          <p:nvPr/>
        </p:nvSpPr>
        <p:spPr>
          <a:xfrm>
            <a:off x="3474720" y="2743200"/>
            <a:ext cx="1188720" cy="365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19"/>
          <p:cNvSpPr/>
          <p:nvPr/>
        </p:nvSpPr>
        <p:spPr>
          <a:xfrm>
            <a:off x="5577840" y="1920240"/>
            <a:ext cx="1188720" cy="10058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Line 20"/>
          <p:cNvSpPr/>
          <p:nvPr/>
        </p:nvSpPr>
        <p:spPr>
          <a:xfrm>
            <a:off x="5120640" y="3108960"/>
            <a:ext cx="155448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Line 21"/>
          <p:cNvSpPr/>
          <p:nvPr/>
        </p:nvSpPr>
        <p:spPr>
          <a:xfrm>
            <a:off x="1463040" y="2651760"/>
            <a:ext cx="365760" cy="7315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Line 22"/>
          <p:cNvSpPr/>
          <p:nvPr/>
        </p:nvSpPr>
        <p:spPr>
          <a:xfrm>
            <a:off x="2194560" y="3657600"/>
            <a:ext cx="2194560" cy="7315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23"/>
          <p:cNvSpPr/>
          <p:nvPr/>
        </p:nvSpPr>
        <p:spPr>
          <a:xfrm flipV="1">
            <a:off x="4572000" y="3291840"/>
            <a:ext cx="365760" cy="8229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24"/>
          <p:cNvSpPr/>
          <p:nvPr/>
        </p:nvSpPr>
        <p:spPr>
          <a:xfrm flipV="1">
            <a:off x="4754880" y="3291840"/>
            <a:ext cx="2194560" cy="10058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25"/>
          <p:cNvSpPr/>
          <p:nvPr/>
        </p:nvSpPr>
        <p:spPr>
          <a:xfrm>
            <a:off x="7808400" y="2011680"/>
            <a:ext cx="4351680" cy="19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Vertices Set: {1,2,3,4,5,6,7}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Edge Set: {(1,2),(1,3),(2,4),</a:t>
            </a:r>
            <a:r>
              <a:t/>
            </a:r>
            <a:br/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                (2,5),(3,6),(4,7),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                (5,7),(6,7)}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35" name="CustomShape 26"/>
          <p:cNvSpPr/>
          <p:nvPr/>
        </p:nvSpPr>
        <p:spPr>
          <a:xfrm>
            <a:off x="548640" y="4663440"/>
            <a:ext cx="11516040" cy="119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A directed acyclic graph has a topological ordering. This means that the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nodes are ordered so that the starting node has a lower value than the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DejaVu Sans"/>
              </a:rPr>
              <a:t>ending node.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486960" y="287496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"/>
          <p:cNvSpPr/>
          <p:nvPr/>
        </p:nvSpPr>
        <p:spPr>
          <a:xfrm>
            <a:off x="11777760" y="6429960"/>
            <a:ext cx="251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BED6376-6DF5-40AF-A7A7-DFCD92EBFEBB}" type="slidenum"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93</a:t>
            </a:fld>
            <a:endParaRPr lang="en-US" sz="1800" b="0" strike="noStrike" spc="-1">
              <a:latin typeface="Arial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88800" y="752040"/>
            <a:ext cx="11414160" cy="360"/>
            <a:chOff x="388800" y="752040"/>
            <a:chExt cx="11414160" cy="360"/>
          </a:xfrm>
        </p:grpSpPr>
        <p:sp>
          <p:nvSpPr>
            <p:cNvPr id="148" name="Line 4"/>
            <p:cNvSpPr/>
            <p:nvPr/>
          </p:nvSpPr>
          <p:spPr>
            <a:xfrm>
              <a:off x="388800" y="752040"/>
              <a:ext cx="5760720" cy="360"/>
            </a:xfrm>
            <a:prstGeom prst="line">
              <a:avLst/>
            </a:prstGeom>
            <a:ln w="507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Line 5"/>
            <p:cNvSpPr/>
            <p:nvPr/>
          </p:nvSpPr>
          <p:spPr>
            <a:xfrm>
              <a:off x="6042240" y="752040"/>
              <a:ext cx="5760720" cy="360"/>
            </a:xfrm>
            <a:prstGeom prst="line">
              <a:avLst/>
            </a:prstGeom>
            <a:ln w="1908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0" name="CustomShape 6"/>
          <p:cNvSpPr/>
          <p:nvPr/>
        </p:nvSpPr>
        <p:spPr>
          <a:xfrm>
            <a:off x="304920" y="111960"/>
            <a:ext cx="11485080" cy="6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5000"/>
              </a:lnSpc>
            </a:pPr>
            <a:r>
              <a:rPr lang="en-US" sz="4000" b="1" strike="noStrike" spc="-35" dirty="0" smtClean="0">
                <a:solidFill>
                  <a:srgbClr val="000000"/>
                </a:solidFill>
                <a:latin typeface="Calibri Light"/>
                <a:ea typeface="DejaVu Sans"/>
              </a:rPr>
              <a:t>Algorithm Steps for Topological Sorting </a:t>
            </a:r>
            <a:endParaRPr lang="en-US" sz="4000" b="1" strike="noStrike" spc="-1" dirty="0">
              <a:latin typeface="Arial"/>
            </a:endParaRPr>
          </a:p>
        </p:txBody>
      </p:sp>
      <p:sp>
        <p:nvSpPr>
          <p:cNvPr id="151" name="CustomShape 7"/>
          <p:cNvSpPr/>
          <p:nvPr/>
        </p:nvSpPr>
        <p:spPr>
          <a:xfrm>
            <a:off x="324000" y="803520"/>
            <a:ext cx="11485080" cy="534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3" name="Picture 152"/>
          <p:cNvPicPr/>
          <p:nvPr/>
        </p:nvPicPr>
        <p:blipFill>
          <a:blip r:embed="rId3"/>
          <a:stretch/>
        </p:blipFill>
        <p:spPr>
          <a:xfrm>
            <a:off x="324000" y="814140"/>
            <a:ext cx="11351880" cy="522972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2FC47D-ED09-450B-B044-21F10FBC4A13}"/>
              </a:ext>
            </a:extLst>
          </p:cNvPr>
          <p:cNvSpPr txBox="1"/>
          <p:nvPr/>
        </p:nvSpPr>
        <p:spPr>
          <a:xfrm>
            <a:off x="738356" y="13516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E5CF736-7790-4DC7-A62C-9F2871E5AE30}"/>
              </a:ext>
            </a:extLst>
          </p:cNvPr>
          <p:cNvSpPr txBox="1"/>
          <p:nvPr/>
        </p:nvSpPr>
        <p:spPr>
          <a:xfrm>
            <a:off x="738356" y="20738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F1D67A5-B0D8-4568-9DF2-D020E6BB41A0}"/>
              </a:ext>
            </a:extLst>
          </p:cNvPr>
          <p:cNvSpPr txBox="1"/>
          <p:nvPr/>
        </p:nvSpPr>
        <p:spPr>
          <a:xfrm>
            <a:off x="718765" y="34552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01220F4-FF44-4910-821E-86C7ECDD5CF0}"/>
              </a:ext>
            </a:extLst>
          </p:cNvPr>
          <p:cNvSpPr txBox="1"/>
          <p:nvPr/>
        </p:nvSpPr>
        <p:spPr>
          <a:xfrm>
            <a:off x="699174" y="41774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E128254-4134-43E4-A174-1199D3AA1B16}"/>
              </a:ext>
            </a:extLst>
          </p:cNvPr>
          <p:cNvSpPr txBox="1"/>
          <p:nvPr/>
        </p:nvSpPr>
        <p:spPr>
          <a:xfrm>
            <a:off x="699174" y="49260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486960" y="287496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11777760" y="6429960"/>
            <a:ext cx="251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3F58989-06DF-431E-AD3E-EB2A08BDB178}" type="slidenum"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pPr algn="r">
                <a:lnSpc>
                  <a:spcPct val="100000"/>
                </a:lnSpc>
              </a:pPr>
              <a:t>94</a:t>
            </a:fld>
            <a:endParaRPr lang="en-US" sz="1800" b="0" strike="noStrike" spc="-1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88800" y="752040"/>
            <a:ext cx="11414160" cy="360"/>
            <a:chOff x="388800" y="752040"/>
            <a:chExt cx="11414160" cy="360"/>
          </a:xfrm>
        </p:grpSpPr>
        <p:sp>
          <p:nvSpPr>
            <p:cNvPr id="157" name="Line 4"/>
            <p:cNvSpPr/>
            <p:nvPr/>
          </p:nvSpPr>
          <p:spPr>
            <a:xfrm>
              <a:off x="388800" y="752040"/>
              <a:ext cx="5760720" cy="360"/>
            </a:xfrm>
            <a:prstGeom prst="line">
              <a:avLst/>
            </a:prstGeom>
            <a:ln w="507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5"/>
            <p:cNvSpPr/>
            <p:nvPr/>
          </p:nvSpPr>
          <p:spPr>
            <a:xfrm>
              <a:off x="6042240" y="752040"/>
              <a:ext cx="5760720" cy="360"/>
            </a:xfrm>
            <a:prstGeom prst="line">
              <a:avLst/>
            </a:prstGeom>
            <a:ln w="1908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9" name="CustomShape 6"/>
          <p:cNvSpPr/>
          <p:nvPr/>
        </p:nvSpPr>
        <p:spPr>
          <a:xfrm>
            <a:off x="304920" y="111960"/>
            <a:ext cx="11485080" cy="6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5000"/>
              </a:lnSpc>
            </a:pPr>
            <a:r>
              <a:rPr lang="en-US" sz="4000" b="0" strike="noStrike" spc="-35">
                <a:solidFill>
                  <a:srgbClr val="000000"/>
                </a:solidFill>
                <a:latin typeface="Calibri Light"/>
                <a:ea typeface="DejaVu Sans"/>
              </a:rPr>
              <a:t>Example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324000" y="803520"/>
            <a:ext cx="11485080" cy="534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61A1FD56-3CCF-485B-8A16-73483FB3FE5F}"/>
              </a:ext>
            </a:extLst>
          </p:cNvPr>
          <p:cNvSpPr/>
          <p:nvPr/>
        </p:nvSpPr>
        <p:spPr>
          <a:xfrm>
            <a:off x="1992312" y="12808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2311769-F4EF-4117-A072-C733A956AB19}"/>
              </a:ext>
            </a:extLst>
          </p:cNvPr>
          <p:cNvSpPr/>
          <p:nvPr/>
        </p:nvSpPr>
        <p:spPr>
          <a:xfrm>
            <a:off x="4688043" y="127670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10BCE75E-58E4-4538-BF52-88F40F6F428A}"/>
              </a:ext>
            </a:extLst>
          </p:cNvPr>
          <p:cNvSpPr/>
          <p:nvPr/>
        </p:nvSpPr>
        <p:spPr>
          <a:xfrm>
            <a:off x="3399480" y="286875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4</a:t>
            </a:r>
            <a:endParaRPr lang="en-IN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869E283-589A-4BCA-9810-DA1B3C23A603}"/>
              </a:ext>
            </a:extLst>
          </p:cNvPr>
          <p:cNvSpPr/>
          <p:nvPr/>
        </p:nvSpPr>
        <p:spPr>
          <a:xfrm>
            <a:off x="835861" y="28749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3</a:t>
            </a:r>
            <a:endParaRPr lang="en-IN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6A016F6-FC57-444F-8CD1-01F8FBE599E3}"/>
              </a:ext>
            </a:extLst>
          </p:cNvPr>
          <p:cNvSpPr/>
          <p:nvPr/>
        </p:nvSpPr>
        <p:spPr>
          <a:xfrm>
            <a:off x="5971080" y="286255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5</a:t>
            </a:r>
            <a:endParaRPr lang="en-IN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62C5007-83A7-4B54-9EC9-1E0EFA588FA2}"/>
              </a:ext>
            </a:extLst>
          </p:cNvPr>
          <p:cNvSpPr/>
          <p:nvPr/>
        </p:nvSpPr>
        <p:spPr>
          <a:xfrm>
            <a:off x="1992312" y="484280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6</a:t>
            </a:r>
            <a:endParaRPr lang="en-IN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AF6A2A3-B44B-4493-AF02-83126A3DED47}"/>
              </a:ext>
            </a:extLst>
          </p:cNvPr>
          <p:cNvSpPr/>
          <p:nvPr/>
        </p:nvSpPr>
        <p:spPr>
          <a:xfrm>
            <a:off x="4664232" y="484280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7</a:t>
            </a:r>
            <a:endParaRPr lang="en-IN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9440F82-19A0-4A15-8867-00ABB4EA9BD8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105861" y="1550880"/>
            <a:ext cx="886451" cy="132408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DDBD8C70-205C-4433-BFA3-4910E8B9E4B5}"/>
              </a:ext>
            </a:extLst>
          </p:cNvPr>
          <p:cNvCxnSpPr>
            <a:cxnSpLocks/>
            <a:stCxn id="13" idx="6"/>
            <a:endCxn id="15" idx="1"/>
          </p:cNvCxnSpPr>
          <p:nvPr/>
        </p:nvCxnSpPr>
        <p:spPr>
          <a:xfrm>
            <a:off x="2532312" y="1550880"/>
            <a:ext cx="946249" cy="139695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A13BC47-7C5C-4B80-88FA-D9B06F9B0C45}"/>
              </a:ext>
            </a:extLst>
          </p:cNvPr>
          <p:cNvCxnSpPr>
            <a:cxnSpLocks/>
            <a:stCxn id="14" idx="2"/>
            <a:endCxn id="15" idx="7"/>
          </p:cNvCxnSpPr>
          <p:nvPr/>
        </p:nvCxnSpPr>
        <p:spPr>
          <a:xfrm flipH="1">
            <a:off x="3860399" y="1546708"/>
            <a:ext cx="827644" cy="140113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F9D706A5-4CC8-4D4F-A301-318DA2B93977}"/>
              </a:ext>
            </a:extLst>
          </p:cNvPr>
          <p:cNvCxnSpPr>
            <a:cxnSpLocks/>
            <a:stCxn id="14" idx="6"/>
            <a:endCxn id="17" idx="1"/>
          </p:cNvCxnSpPr>
          <p:nvPr/>
        </p:nvCxnSpPr>
        <p:spPr>
          <a:xfrm>
            <a:off x="5228043" y="1546708"/>
            <a:ext cx="822118" cy="139492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A679AD74-9B05-4F7A-86E6-811D8DD7B041}"/>
              </a:ext>
            </a:extLst>
          </p:cNvPr>
          <p:cNvCxnSpPr>
            <a:cxnSpLocks/>
            <a:stCxn id="16" idx="4"/>
            <a:endCxn id="18" idx="1"/>
          </p:cNvCxnSpPr>
          <p:nvPr/>
        </p:nvCxnSpPr>
        <p:spPr>
          <a:xfrm>
            <a:off x="1105861" y="3414960"/>
            <a:ext cx="965532" cy="150692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7863F328-DCDC-4CA6-80D1-86B3EA726ED4}"/>
              </a:ext>
            </a:extLst>
          </p:cNvPr>
          <p:cNvCxnSpPr>
            <a:cxnSpLocks/>
            <a:stCxn id="15" idx="3"/>
            <a:endCxn id="18" idx="7"/>
          </p:cNvCxnSpPr>
          <p:nvPr/>
        </p:nvCxnSpPr>
        <p:spPr>
          <a:xfrm flipH="1">
            <a:off x="2453231" y="3329676"/>
            <a:ext cx="1025330" cy="15922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31F5BFCA-16FA-4AB4-AD8C-85D904B3A09F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3860399" y="3329676"/>
            <a:ext cx="882914" cy="15922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5324F2DD-F572-4EE6-9AEA-5BCCAB025591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5125151" y="3332967"/>
            <a:ext cx="975416" cy="158892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E6812040-2AE1-4DC9-86B9-200528B0DBE1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>
            <a:off x="1375861" y="3138757"/>
            <a:ext cx="2023619" cy="620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D781FD78-3A68-4B75-B38F-1401C475ED27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3939480" y="3132554"/>
            <a:ext cx="2031600" cy="620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AB92413D-5B3F-4777-8FD8-E55C7587A09C}"/>
              </a:ext>
            </a:extLst>
          </p:cNvPr>
          <p:cNvSpPr txBox="1"/>
          <p:nvPr/>
        </p:nvSpPr>
        <p:spPr>
          <a:xfrm>
            <a:off x="6858129" y="1003762"/>
            <a:ext cx="5009871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Identify nodes having in degree ‘0’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BD23DAD5-D4DE-467B-B617-9AE3EAEB9E0D}"/>
              </a:ext>
            </a:extLst>
          </p:cNvPr>
          <p:cNvSpPr txBox="1"/>
          <p:nvPr/>
        </p:nvSpPr>
        <p:spPr>
          <a:xfrm>
            <a:off x="6858129" y="1829928"/>
            <a:ext cx="4919631" cy="9194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a node and delete it with its edges then add node to output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83C9EE32-F31E-416A-AB44-F1250F969E47}"/>
              </a:ext>
            </a:extLst>
          </p:cNvPr>
          <p:cNvSpPr txBox="1"/>
          <p:nvPr/>
        </p:nvSpPr>
        <p:spPr>
          <a:xfrm>
            <a:off x="6858129" y="3159571"/>
            <a:ext cx="2398413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Node :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3962FF8E-E674-488F-8819-7E24439E97AB}"/>
              </a:ext>
            </a:extLst>
          </p:cNvPr>
          <p:cNvSpPr txBox="1"/>
          <p:nvPr/>
        </p:nvSpPr>
        <p:spPr>
          <a:xfrm>
            <a:off x="6858128" y="4842807"/>
            <a:ext cx="4919631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Output :</a:t>
            </a:r>
          </a:p>
          <a:p>
            <a:pPr algn="just"/>
            <a:r>
              <a:rPr lang="en-IN" sz="2400" dirty="0"/>
              <a:t>         </a:t>
            </a:r>
          </a:p>
          <a:p>
            <a:pPr algn="just"/>
            <a:endParaRPr lang="en-IN" sz="2400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4122E8D9-7568-4076-837F-A356D86A6803}"/>
              </a:ext>
            </a:extLst>
          </p:cNvPr>
          <p:cNvSpPr/>
          <p:nvPr/>
        </p:nvSpPr>
        <p:spPr>
          <a:xfrm>
            <a:off x="7152810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9" grpId="0" animBg="1"/>
      <p:bldP spid="80" grpId="0" animBg="1"/>
      <p:bldP spid="100" grpId="0" animBg="1"/>
      <p:bldP spid="101" grpId="0" animBg="1"/>
      <p:bldP spid="10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486960" y="287496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11493305" y="6429960"/>
            <a:ext cx="536095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58989-06DF-431E-AD3E-EB2A08BDB178}" type="slidenum"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88800" y="752040"/>
            <a:ext cx="11414160" cy="360"/>
            <a:chOff x="388800" y="752040"/>
            <a:chExt cx="11414160" cy="360"/>
          </a:xfrm>
        </p:grpSpPr>
        <p:sp>
          <p:nvSpPr>
            <p:cNvPr id="157" name="Line 4"/>
            <p:cNvSpPr/>
            <p:nvPr/>
          </p:nvSpPr>
          <p:spPr>
            <a:xfrm>
              <a:off x="388800" y="752040"/>
              <a:ext cx="5760720" cy="360"/>
            </a:xfrm>
            <a:prstGeom prst="line">
              <a:avLst/>
            </a:prstGeom>
            <a:ln w="507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5"/>
            <p:cNvSpPr/>
            <p:nvPr/>
          </p:nvSpPr>
          <p:spPr>
            <a:xfrm>
              <a:off x="6042240" y="752040"/>
              <a:ext cx="5760720" cy="360"/>
            </a:xfrm>
            <a:prstGeom prst="line">
              <a:avLst/>
            </a:prstGeom>
            <a:ln w="1908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9" name="CustomShape 6"/>
          <p:cNvSpPr/>
          <p:nvPr/>
        </p:nvSpPr>
        <p:spPr>
          <a:xfrm>
            <a:off x="304920" y="111960"/>
            <a:ext cx="11485080" cy="6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35" dirty="0">
                <a:solidFill>
                  <a:srgbClr val="000000"/>
                </a:solidFill>
                <a:latin typeface="Calibri Light"/>
                <a:ea typeface="DejaVu Sans"/>
              </a:rPr>
              <a:t>Contd…</a:t>
            </a:r>
            <a:r>
              <a:rPr kumimoji="0" lang="en-US" sz="4000" b="0" i="0" u="none" strike="noStrike" kern="1200" cap="none" spc="-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DejaVu Sans"/>
              </a:rPr>
              <a:t> </a:t>
            </a:r>
            <a:endParaRPr kumimoji="0" lang="en-US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324000" y="803520"/>
            <a:ext cx="11485080" cy="534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2311769-F4EF-4117-A072-C733A956AB19}"/>
              </a:ext>
            </a:extLst>
          </p:cNvPr>
          <p:cNvSpPr/>
          <p:nvPr/>
        </p:nvSpPr>
        <p:spPr>
          <a:xfrm>
            <a:off x="5124959" y="115155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2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10BCE75E-58E4-4538-BF52-88F40F6F428A}"/>
              </a:ext>
            </a:extLst>
          </p:cNvPr>
          <p:cNvSpPr/>
          <p:nvPr/>
        </p:nvSpPr>
        <p:spPr>
          <a:xfrm>
            <a:off x="3438645" y="286828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869E283-589A-4BCA-9810-DA1B3C23A603}"/>
              </a:ext>
            </a:extLst>
          </p:cNvPr>
          <p:cNvSpPr/>
          <p:nvPr/>
        </p:nvSpPr>
        <p:spPr>
          <a:xfrm>
            <a:off x="751412" y="286875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6A016F6-FC57-444F-8CD1-01F8FBE599E3}"/>
              </a:ext>
            </a:extLst>
          </p:cNvPr>
          <p:cNvSpPr/>
          <p:nvPr/>
        </p:nvSpPr>
        <p:spPr>
          <a:xfrm>
            <a:off x="6096000" y="28890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5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62C5007-83A7-4B54-9EC9-1E0EFA588FA2}"/>
              </a:ext>
            </a:extLst>
          </p:cNvPr>
          <p:cNvSpPr/>
          <p:nvPr/>
        </p:nvSpPr>
        <p:spPr>
          <a:xfrm>
            <a:off x="1878119" y="47111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6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AF6A2A3-B44B-4493-AF02-83126A3DED47}"/>
              </a:ext>
            </a:extLst>
          </p:cNvPr>
          <p:cNvSpPr/>
          <p:nvPr/>
        </p:nvSpPr>
        <p:spPr>
          <a:xfrm>
            <a:off x="5124959" y="48093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7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A13BC47-7C5C-4B80-88FA-D9B06F9B0C45}"/>
              </a:ext>
            </a:extLst>
          </p:cNvPr>
          <p:cNvCxnSpPr>
            <a:cxnSpLocks/>
            <a:stCxn id="14" idx="2"/>
            <a:endCxn id="15" idx="7"/>
          </p:cNvCxnSpPr>
          <p:nvPr/>
        </p:nvCxnSpPr>
        <p:spPr>
          <a:xfrm flipH="1">
            <a:off x="3899564" y="1421550"/>
            <a:ext cx="1225395" cy="152581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F9D706A5-4CC8-4D4F-A301-318DA2B93977}"/>
              </a:ext>
            </a:extLst>
          </p:cNvPr>
          <p:cNvCxnSpPr>
            <a:cxnSpLocks/>
            <a:stCxn id="14" idx="6"/>
            <a:endCxn id="17" idx="0"/>
          </p:cNvCxnSpPr>
          <p:nvPr/>
        </p:nvCxnSpPr>
        <p:spPr>
          <a:xfrm>
            <a:off x="5664959" y="1421550"/>
            <a:ext cx="701041" cy="146745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A679AD74-9B05-4F7A-86E6-811D8DD7B04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007462" y="3408757"/>
            <a:ext cx="949738" cy="138150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7863F328-DCDC-4CA6-80D1-86B3EA726ED4}"/>
              </a:ext>
            </a:extLst>
          </p:cNvPr>
          <p:cNvCxnSpPr>
            <a:cxnSpLocks/>
            <a:stCxn id="15" idx="3"/>
            <a:endCxn id="18" idx="7"/>
          </p:cNvCxnSpPr>
          <p:nvPr/>
        </p:nvCxnSpPr>
        <p:spPr>
          <a:xfrm flipH="1">
            <a:off x="2339038" y="3329205"/>
            <a:ext cx="1178688" cy="146105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31F5BFCA-16FA-4AB4-AD8C-85D904B3A09F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3899564" y="3329205"/>
            <a:ext cx="1304476" cy="155917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5324F2DD-F572-4EE6-9AEA-5BCCAB025591}"/>
              </a:ext>
            </a:extLst>
          </p:cNvPr>
          <p:cNvCxnSpPr>
            <a:cxnSpLocks/>
            <a:stCxn id="17" idx="4"/>
            <a:endCxn id="19" idx="7"/>
          </p:cNvCxnSpPr>
          <p:nvPr/>
        </p:nvCxnSpPr>
        <p:spPr>
          <a:xfrm flipH="1">
            <a:off x="5585878" y="3429000"/>
            <a:ext cx="780122" cy="14593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E6812040-2AE1-4DC9-86B9-200528B0DBE1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>
            <a:off x="1291412" y="3138286"/>
            <a:ext cx="2147233" cy="4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D781FD78-3A68-4B75-B38F-1401C475ED27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 flipV="1">
            <a:off x="3978645" y="3138286"/>
            <a:ext cx="2117355" cy="2071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66D9C19-838B-4E60-922D-4D1C2D9E6779}"/>
              </a:ext>
            </a:extLst>
          </p:cNvPr>
          <p:cNvSpPr txBox="1"/>
          <p:nvPr/>
        </p:nvSpPr>
        <p:spPr>
          <a:xfrm>
            <a:off x="6858129" y="1003762"/>
            <a:ext cx="5009871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Identify nodes having in degree ‘0’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EC2AC53-DB6A-4E98-A14A-59FFA5CEA41C}"/>
              </a:ext>
            </a:extLst>
          </p:cNvPr>
          <p:cNvSpPr txBox="1"/>
          <p:nvPr/>
        </p:nvSpPr>
        <p:spPr>
          <a:xfrm>
            <a:off x="6858129" y="1829928"/>
            <a:ext cx="4919631" cy="9194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a node and delete it with its edges then add node to 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4DA782D-73AD-4454-88DB-7C2C8177B044}"/>
              </a:ext>
            </a:extLst>
          </p:cNvPr>
          <p:cNvSpPr txBox="1"/>
          <p:nvPr/>
        </p:nvSpPr>
        <p:spPr>
          <a:xfrm>
            <a:off x="6876122" y="2986771"/>
            <a:ext cx="2398413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Node :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BA8C7EB9-DCBF-4B9E-9CE2-99FACF5CBCE5}"/>
              </a:ext>
            </a:extLst>
          </p:cNvPr>
          <p:cNvSpPr txBox="1"/>
          <p:nvPr/>
        </p:nvSpPr>
        <p:spPr>
          <a:xfrm>
            <a:off x="6858128" y="4842807"/>
            <a:ext cx="4919631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Output :</a:t>
            </a:r>
          </a:p>
          <a:p>
            <a:pPr algn="just"/>
            <a:r>
              <a:rPr lang="en-IN" sz="2400" dirty="0"/>
              <a:t>         </a:t>
            </a:r>
          </a:p>
          <a:p>
            <a:pPr algn="just"/>
            <a:endParaRPr lang="en-IN" sz="24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F8C425B2-8856-4F07-B843-CA32ABF7B12F}"/>
              </a:ext>
            </a:extLst>
          </p:cNvPr>
          <p:cNvSpPr/>
          <p:nvPr/>
        </p:nvSpPr>
        <p:spPr>
          <a:xfrm>
            <a:off x="7152810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ABBFDE0-F4D4-440B-93D2-02219A4B8515}"/>
              </a:ext>
            </a:extLst>
          </p:cNvPr>
          <p:cNvSpPr/>
          <p:nvPr/>
        </p:nvSpPr>
        <p:spPr>
          <a:xfrm>
            <a:off x="7805328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1793997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7" grpId="0" animBg="1"/>
      <p:bldP spid="58" grpId="0" animBg="1"/>
      <p:bldP spid="59" grpId="0" animBg="1"/>
      <p:bldP spid="63" grpId="0" animBg="1"/>
      <p:bldP spid="65" grpId="0" animBg="1"/>
      <p:bldP spid="6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486960" y="287496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11493305" y="6429960"/>
            <a:ext cx="536095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58989-06DF-431E-AD3E-EB2A08BDB178}" type="slidenum"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88800" y="752040"/>
            <a:ext cx="11414160" cy="360"/>
            <a:chOff x="388800" y="752040"/>
            <a:chExt cx="11414160" cy="360"/>
          </a:xfrm>
        </p:grpSpPr>
        <p:sp>
          <p:nvSpPr>
            <p:cNvPr id="157" name="Line 4"/>
            <p:cNvSpPr/>
            <p:nvPr/>
          </p:nvSpPr>
          <p:spPr>
            <a:xfrm>
              <a:off x="388800" y="752040"/>
              <a:ext cx="5760720" cy="360"/>
            </a:xfrm>
            <a:prstGeom prst="line">
              <a:avLst/>
            </a:prstGeom>
            <a:ln w="507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5"/>
            <p:cNvSpPr/>
            <p:nvPr/>
          </p:nvSpPr>
          <p:spPr>
            <a:xfrm>
              <a:off x="6042240" y="752040"/>
              <a:ext cx="5760720" cy="360"/>
            </a:xfrm>
            <a:prstGeom prst="line">
              <a:avLst/>
            </a:prstGeom>
            <a:ln w="1908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9" name="CustomShape 6"/>
          <p:cNvSpPr/>
          <p:nvPr/>
        </p:nvSpPr>
        <p:spPr>
          <a:xfrm>
            <a:off x="304920" y="111960"/>
            <a:ext cx="11485080" cy="6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35" dirty="0">
                <a:solidFill>
                  <a:srgbClr val="000000"/>
                </a:solidFill>
                <a:latin typeface="Calibri Light"/>
                <a:ea typeface="DejaVu Sans"/>
              </a:rPr>
              <a:t>Contd…</a:t>
            </a:r>
            <a:r>
              <a:rPr kumimoji="0" lang="en-US" sz="4000" b="0" i="0" u="none" strike="noStrike" kern="1200" cap="none" spc="-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DejaVu Sans"/>
              </a:rPr>
              <a:t> </a:t>
            </a:r>
            <a:endParaRPr kumimoji="0" lang="en-US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324000" y="803520"/>
            <a:ext cx="11485080" cy="534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10BCE75E-58E4-4538-BF52-88F40F6F428A}"/>
              </a:ext>
            </a:extLst>
          </p:cNvPr>
          <p:cNvSpPr/>
          <p:nvPr/>
        </p:nvSpPr>
        <p:spPr>
          <a:xfrm>
            <a:off x="3438645" y="286828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869E283-589A-4BCA-9810-DA1B3C23A603}"/>
              </a:ext>
            </a:extLst>
          </p:cNvPr>
          <p:cNvSpPr/>
          <p:nvPr/>
        </p:nvSpPr>
        <p:spPr>
          <a:xfrm>
            <a:off x="751412" y="286875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6A016F6-FC57-444F-8CD1-01F8FBE599E3}"/>
              </a:ext>
            </a:extLst>
          </p:cNvPr>
          <p:cNvSpPr/>
          <p:nvPr/>
        </p:nvSpPr>
        <p:spPr>
          <a:xfrm>
            <a:off x="6096000" y="28890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5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62C5007-83A7-4B54-9EC9-1E0EFA588FA2}"/>
              </a:ext>
            </a:extLst>
          </p:cNvPr>
          <p:cNvSpPr/>
          <p:nvPr/>
        </p:nvSpPr>
        <p:spPr>
          <a:xfrm>
            <a:off x="1878119" y="47111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6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AF6A2A3-B44B-4493-AF02-83126A3DED47}"/>
              </a:ext>
            </a:extLst>
          </p:cNvPr>
          <p:cNvSpPr/>
          <p:nvPr/>
        </p:nvSpPr>
        <p:spPr>
          <a:xfrm>
            <a:off x="5124959" y="48093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7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A679AD74-9B05-4F7A-86E6-811D8DD7B04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007462" y="3408757"/>
            <a:ext cx="949738" cy="138150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7863F328-DCDC-4CA6-80D1-86B3EA726ED4}"/>
              </a:ext>
            </a:extLst>
          </p:cNvPr>
          <p:cNvCxnSpPr>
            <a:cxnSpLocks/>
            <a:stCxn id="15" idx="3"/>
            <a:endCxn id="18" idx="7"/>
          </p:cNvCxnSpPr>
          <p:nvPr/>
        </p:nvCxnSpPr>
        <p:spPr>
          <a:xfrm flipH="1">
            <a:off x="2339038" y="3329205"/>
            <a:ext cx="1178688" cy="146105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31F5BFCA-16FA-4AB4-AD8C-85D904B3A09F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3899564" y="3329205"/>
            <a:ext cx="1304476" cy="155917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5324F2DD-F572-4EE6-9AEA-5BCCAB025591}"/>
              </a:ext>
            </a:extLst>
          </p:cNvPr>
          <p:cNvCxnSpPr>
            <a:cxnSpLocks/>
            <a:stCxn id="17" idx="4"/>
            <a:endCxn id="19" idx="7"/>
          </p:cNvCxnSpPr>
          <p:nvPr/>
        </p:nvCxnSpPr>
        <p:spPr>
          <a:xfrm flipH="1">
            <a:off x="5585878" y="3429000"/>
            <a:ext cx="780122" cy="14593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E6812040-2AE1-4DC9-86B9-200528B0DBE1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>
            <a:off x="1291412" y="3138286"/>
            <a:ext cx="2147233" cy="4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D781FD78-3A68-4B75-B38F-1401C475ED27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 flipV="1">
            <a:off x="3978645" y="3138286"/>
            <a:ext cx="2117355" cy="2071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66D9C19-838B-4E60-922D-4D1C2D9E6779}"/>
              </a:ext>
            </a:extLst>
          </p:cNvPr>
          <p:cNvSpPr txBox="1"/>
          <p:nvPr/>
        </p:nvSpPr>
        <p:spPr>
          <a:xfrm>
            <a:off x="6858129" y="1003762"/>
            <a:ext cx="5009871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Identify nodes having in degree ‘0’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EC2AC53-DB6A-4E98-A14A-59FFA5CEA41C}"/>
              </a:ext>
            </a:extLst>
          </p:cNvPr>
          <p:cNvSpPr txBox="1"/>
          <p:nvPr/>
        </p:nvSpPr>
        <p:spPr>
          <a:xfrm>
            <a:off x="6858129" y="1829928"/>
            <a:ext cx="4919631" cy="9194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a node and delete it with its edges then add node to 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4DA782D-73AD-4454-88DB-7C2C8177B044}"/>
              </a:ext>
            </a:extLst>
          </p:cNvPr>
          <p:cNvSpPr txBox="1"/>
          <p:nvPr/>
        </p:nvSpPr>
        <p:spPr>
          <a:xfrm>
            <a:off x="6876122" y="2986771"/>
            <a:ext cx="2398413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Node : 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2D988E8-F028-4600-AA2E-587DB28F9BF5}"/>
              </a:ext>
            </a:extLst>
          </p:cNvPr>
          <p:cNvSpPr txBox="1"/>
          <p:nvPr/>
        </p:nvSpPr>
        <p:spPr>
          <a:xfrm>
            <a:off x="6858128" y="4842807"/>
            <a:ext cx="4919631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Output :</a:t>
            </a:r>
          </a:p>
          <a:p>
            <a:pPr algn="just"/>
            <a:r>
              <a:rPr lang="en-IN" sz="2400" dirty="0"/>
              <a:t>         </a:t>
            </a:r>
          </a:p>
          <a:p>
            <a:pPr algn="just"/>
            <a:endParaRPr lang="en-IN" sz="24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CBE1A654-21DF-41CA-A82B-DACD47EF8988}"/>
              </a:ext>
            </a:extLst>
          </p:cNvPr>
          <p:cNvSpPr/>
          <p:nvPr/>
        </p:nvSpPr>
        <p:spPr>
          <a:xfrm>
            <a:off x="7152810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A34C5FA3-97C8-44A9-BB98-89F9E19DC86C}"/>
              </a:ext>
            </a:extLst>
          </p:cNvPr>
          <p:cNvSpPr/>
          <p:nvPr/>
        </p:nvSpPr>
        <p:spPr>
          <a:xfrm>
            <a:off x="7805328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ADCCD60A-12A8-418F-8FA3-5CC97CD95058}"/>
              </a:ext>
            </a:extLst>
          </p:cNvPr>
          <p:cNvSpPr/>
          <p:nvPr/>
        </p:nvSpPr>
        <p:spPr>
          <a:xfrm>
            <a:off x="8457846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5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8522686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7" grpId="0" animBg="1"/>
      <p:bldP spid="58" grpId="0" animBg="1"/>
      <p:bldP spid="5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486960" y="287496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11493305" y="6429960"/>
            <a:ext cx="536095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58989-06DF-431E-AD3E-EB2A08BDB178}" type="slidenum"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88800" y="752040"/>
            <a:ext cx="11414160" cy="360"/>
            <a:chOff x="388800" y="752040"/>
            <a:chExt cx="11414160" cy="360"/>
          </a:xfrm>
        </p:grpSpPr>
        <p:sp>
          <p:nvSpPr>
            <p:cNvPr id="157" name="Line 4"/>
            <p:cNvSpPr/>
            <p:nvPr/>
          </p:nvSpPr>
          <p:spPr>
            <a:xfrm>
              <a:off x="388800" y="752040"/>
              <a:ext cx="5760720" cy="360"/>
            </a:xfrm>
            <a:prstGeom prst="line">
              <a:avLst/>
            </a:prstGeom>
            <a:ln w="507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5"/>
            <p:cNvSpPr/>
            <p:nvPr/>
          </p:nvSpPr>
          <p:spPr>
            <a:xfrm>
              <a:off x="6042240" y="752040"/>
              <a:ext cx="5760720" cy="360"/>
            </a:xfrm>
            <a:prstGeom prst="line">
              <a:avLst/>
            </a:prstGeom>
            <a:ln w="1908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9" name="CustomShape 6"/>
          <p:cNvSpPr/>
          <p:nvPr/>
        </p:nvSpPr>
        <p:spPr>
          <a:xfrm>
            <a:off x="304920" y="111960"/>
            <a:ext cx="11485080" cy="6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35" dirty="0">
                <a:solidFill>
                  <a:srgbClr val="000000"/>
                </a:solidFill>
                <a:latin typeface="Calibri Light"/>
                <a:ea typeface="DejaVu Sans"/>
              </a:rPr>
              <a:t>Contd…</a:t>
            </a:r>
            <a:r>
              <a:rPr kumimoji="0" lang="en-US" sz="4000" b="0" i="0" u="none" strike="noStrike" kern="1200" cap="none" spc="-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DejaVu Sans"/>
              </a:rPr>
              <a:t> </a:t>
            </a:r>
            <a:endParaRPr kumimoji="0" lang="en-US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324000" y="803520"/>
            <a:ext cx="11485080" cy="534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10BCE75E-58E4-4538-BF52-88F40F6F428A}"/>
              </a:ext>
            </a:extLst>
          </p:cNvPr>
          <p:cNvSpPr/>
          <p:nvPr/>
        </p:nvSpPr>
        <p:spPr>
          <a:xfrm>
            <a:off x="3438645" y="286828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4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869E283-589A-4BCA-9810-DA1B3C23A603}"/>
              </a:ext>
            </a:extLst>
          </p:cNvPr>
          <p:cNvSpPr/>
          <p:nvPr/>
        </p:nvSpPr>
        <p:spPr>
          <a:xfrm>
            <a:off x="751412" y="286875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62C5007-83A7-4B54-9EC9-1E0EFA588FA2}"/>
              </a:ext>
            </a:extLst>
          </p:cNvPr>
          <p:cNvSpPr/>
          <p:nvPr/>
        </p:nvSpPr>
        <p:spPr>
          <a:xfrm>
            <a:off x="1878119" y="47111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6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AF6A2A3-B44B-4493-AF02-83126A3DED47}"/>
              </a:ext>
            </a:extLst>
          </p:cNvPr>
          <p:cNvSpPr/>
          <p:nvPr/>
        </p:nvSpPr>
        <p:spPr>
          <a:xfrm>
            <a:off x="5124959" y="48093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7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A679AD74-9B05-4F7A-86E6-811D8DD7B04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007462" y="3408757"/>
            <a:ext cx="949738" cy="138150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7863F328-DCDC-4CA6-80D1-86B3EA726ED4}"/>
              </a:ext>
            </a:extLst>
          </p:cNvPr>
          <p:cNvCxnSpPr>
            <a:cxnSpLocks/>
            <a:stCxn id="15" idx="3"/>
            <a:endCxn id="18" idx="7"/>
          </p:cNvCxnSpPr>
          <p:nvPr/>
        </p:nvCxnSpPr>
        <p:spPr>
          <a:xfrm flipH="1">
            <a:off x="2339038" y="3329205"/>
            <a:ext cx="1178688" cy="146105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31F5BFCA-16FA-4AB4-AD8C-85D904B3A09F}"/>
              </a:ext>
            </a:extLst>
          </p:cNvPr>
          <p:cNvCxnSpPr>
            <a:cxnSpLocks/>
            <a:stCxn id="15" idx="5"/>
            <a:endCxn id="19" idx="1"/>
          </p:cNvCxnSpPr>
          <p:nvPr/>
        </p:nvCxnSpPr>
        <p:spPr>
          <a:xfrm>
            <a:off x="3899564" y="3329205"/>
            <a:ext cx="1304476" cy="155917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E6812040-2AE1-4DC9-86B9-200528B0DBE1}"/>
              </a:ext>
            </a:extLst>
          </p:cNvPr>
          <p:cNvCxnSpPr>
            <a:cxnSpLocks/>
            <a:stCxn id="15" idx="2"/>
            <a:endCxn id="16" idx="6"/>
          </p:cNvCxnSpPr>
          <p:nvPr/>
        </p:nvCxnSpPr>
        <p:spPr>
          <a:xfrm flipH="1">
            <a:off x="1291412" y="3138286"/>
            <a:ext cx="2147233" cy="4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66D9C19-838B-4E60-922D-4D1C2D9E6779}"/>
              </a:ext>
            </a:extLst>
          </p:cNvPr>
          <p:cNvSpPr txBox="1"/>
          <p:nvPr/>
        </p:nvSpPr>
        <p:spPr>
          <a:xfrm>
            <a:off x="6858129" y="1003762"/>
            <a:ext cx="5009871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Identify nodes having in degree ‘0’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EC2AC53-DB6A-4E98-A14A-59FFA5CEA41C}"/>
              </a:ext>
            </a:extLst>
          </p:cNvPr>
          <p:cNvSpPr txBox="1"/>
          <p:nvPr/>
        </p:nvSpPr>
        <p:spPr>
          <a:xfrm>
            <a:off x="6858129" y="1829928"/>
            <a:ext cx="4919631" cy="9194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a node and delete it with its edges then add node to 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4DA782D-73AD-4454-88DB-7C2C8177B044}"/>
              </a:ext>
            </a:extLst>
          </p:cNvPr>
          <p:cNvSpPr txBox="1"/>
          <p:nvPr/>
        </p:nvSpPr>
        <p:spPr>
          <a:xfrm>
            <a:off x="6876122" y="2986771"/>
            <a:ext cx="2398413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Node :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05224FD-EC3A-4FE3-9BFB-BC479F4A504A}"/>
              </a:ext>
            </a:extLst>
          </p:cNvPr>
          <p:cNvSpPr txBox="1"/>
          <p:nvPr/>
        </p:nvSpPr>
        <p:spPr>
          <a:xfrm>
            <a:off x="6858128" y="4842807"/>
            <a:ext cx="4919631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Output :</a:t>
            </a:r>
          </a:p>
          <a:p>
            <a:pPr algn="just"/>
            <a:r>
              <a:rPr lang="en-IN" sz="2400" dirty="0"/>
              <a:t>         </a:t>
            </a:r>
          </a:p>
          <a:p>
            <a:pPr algn="just"/>
            <a:endParaRPr lang="en-IN" sz="24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0E1097DB-4076-4CDE-A31A-E82F1780B875}"/>
              </a:ext>
            </a:extLst>
          </p:cNvPr>
          <p:cNvSpPr/>
          <p:nvPr/>
        </p:nvSpPr>
        <p:spPr>
          <a:xfrm>
            <a:off x="7152810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4B95BA02-8909-47FB-A257-70BE04F4F0C1}"/>
              </a:ext>
            </a:extLst>
          </p:cNvPr>
          <p:cNvSpPr/>
          <p:nvPr/>
        </p:nvSpPr>
        <p:spPr>
          <a:xfrm>
            <a:off x="7805328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D3786A44-BADF-40DB-A08A-0406513FE63B}"/>
              </a:ext>
            </a:extLst>
          </p:cNvPr>
          <p:cNvSpPr/>
          <p:nvPr/>
        </p:nvSpPr>
        <p:spPr>
          <a:xfrm>
            <a:off x="8457846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5</a:t>
            </a:r>
            <a:endParaRPr lang="en-IN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7319B82-520F-472D-9BA5-D0465D135B5D}"/>
              </a:ext>
            </a:extLst>
          </p:cNvPr>
          <p:cNvSpPr/>
          <p:nvPr/>
        </p:nvSpPr>
        <p:spPr>
          <a:xfrm>
            <a:off x="9110364" y="54768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4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36450270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7" grpId="0" animBg="1"/>
      <p:bldP spid="58" grpId="0" animBg="1"/>
      <p:bldP spid="59" grpId="0" animBg="1"/>
      <p:bldP spid="28" grpId="0" animBg="1"/>
      <p:bldP spid="29" grpId="0" animBg="1"/>
      <p:bldP spid="34" grpId="0" animBg="1"/>
      <p:bldP spid="35" grpId="0" animBg="1"/>
      <p:bldP spid="3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486960" y="287496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11493305" y="6429960"/>
            <a:ext cx="536095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58989-06DF-431E-AD3E-EB2A08BDB178}" type="slidenum"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88800" y="752040"/>
            <a:ext cx="11414160" cy="360"/>
            <a:chOff x="388800" y="752040"/>
            <a:chExt cx="11414160" cy="360"/>
          </a:xfrm>
        </p:grpSpPr>
        <p:sp>
          <p:nvSpPr>
            <p:cNvPr id="157" name="Line 4"/>
            <p:cNvSpPr/>
            <p:nvPr/>
          </p:nvSpPr>
          <p:spPr>
            <a:xfrm>
              <a:off x="388800" y="752040"/>
              <a:ext cx="5760720" cy="360"/>
            </a:xfrm>
            <a:prstGeom prst="line">
              <a:avLst/>
            </a:prstGeom>
            <a:ln w="507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5"/>
            <p:cNvSpPr/>
            <p:nvPr/>
          </p:nvSpPr>
          <p:spPr>
            <a:xfrm>
              <a:off x="6042240" y="752040"/>
              <a:ext cx="5760720" cy="360"/>
            </a:xfrm>
            <a:prstGeom prst="line">
              <a:avLst/>
            </a:prstGeom>
            <a:ln w="1908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9" name="CustomShape 6"/>
          <p:cNvSpPr/>
          <p:nvPr/>
        </p:nvSpPr>
        <p:spPr>
          <a:xfrm>
            <a:off x="304920" y="111960"/>
            <a:ext cx="11485080" cy="6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35" dirty="0">
                <a:solidFill>
                  <a:srgbClr val="000000"/>
                </a:solidFill>
                <a:latin typeface="Calibri Light"/>
                <a:ea typeface="DejaVu Sans"/>
              </a:rPr>
              <a:t>Contd…</a:t>
            </a:r>
            <a:r>
              <a:rPr kumimoji="0" lang="en-US" sz="4000" b="0" i="0" u="none" strike="noStrike" kern="1200" cap="none" spc="-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DejaVu Sans"/>
              </a:rPr>
              <a:t> </a:t>
            </a:r>
            <a:endParaRPr kumimoji="0" lang="en-US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324000" y="803520"/>
            <a:ext cx="11485080" cy="534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869E283-589A-4BCA-9810-DA1B3C23A603}"/>
              </a:ext>
            </a:extLst>
          </p:cNvPr>
          <p:cNvSpPr/>
          <p:nvPr/>
        </p:nvSpPr>
        <p:spPr>
          <a:xfrm>
            <a:off x="751412" y="286875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3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62C5007-83A7-4B54-9EC9-1E0EFA588FA2}"/>
              </a:ext>
            </a:extLst>
          </p:cNvPr>
          <p:cNvSpPr/>
          <p:nvPr/>
        </p:nvSpPr>
        <p:spPr>
          <a:xfrm>
            <a:off x="1878119" y="47111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6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AF6A2A3-B44B-4493-AF02-83126A3DED47}"/>
              </a:ext>
            </a:extLst>
          </p:cNvPr>
          <p:cNvSpPr/>
          <p:nvPr/>
        </p:nvSpPr>
        <p:spPr>
          <a:xfrm>
            <a:off x="5124959" y="48093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7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A679AD74-9B05-4F7A-86E6-811D8DD7B04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007462" y="3408757"/>
            <a:ext cx="949738" cy="138150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66D9C19-838B-4E60-922D-4D1C2D9E6779}"/>
              </a:ext>
            </a:extLst>
          </p:cNvPr>
          <p:cNvSpPr txBox="1"/>
          <p:nvPr/>
        </p:nvSpPr>
        <p:spPr>
          <a:xfrm>
            <a:off x="6858129" y="1003762"/>
            <a:ext cx="5009871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Identify nodes having in degree ‘0’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EC2AC53-DB6A-4E98-A14A-59FFA5CEA41C}"/>
              </a:ext>
            </a:extLst>
          </p:cNvPr>
          <p:cNvSpPr txBox="1"/>
          <p:nvPr/>
        </p:nvSpPr>
        <p:spPr>
          <a:xfrm>
            <a:off x="6858129" y="1829928"/>
            <a:ext cx="4919631" cy="9194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a node and delete it with its edges then add node to 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4DA782D-73AD-4454-88DB-7C2C8177B044}"/>
              </a:ext>
            </a:extLst>
          </p:cNvPr>
          <p:cNvSpPr txBox="1"/>
          <p:nvPr/>
        </p:nvSpPr>
        <p:spPr>
          <a:xfrm>
            <a:off x="6876122" y="2986771"/>
            <a:ext cx="2398413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Node :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3329149-56B2-4F79-A76F-61938EC56DD1}"/>
              </a:ext>
            </a:extLst>
          </p:cNvPr>
          <p:cNvSpPr txBox="1"/>
          <p:nvPr/>
        </p:nvSpPr>
        <p:spPr>
          <a:xfrm>
            <a:off x="6858128" y="4842807"/>
            <a:ext cx="4919631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Output :</a:t>
            </a:r>
          </a:p>
          <a:p>
            <a:pPr algn="just"/>
            <a:r>
              <a:rPr lang="en-IN" sz="2400" dirty="0"/>
              <a:t>         </a:t>
            </a:r>
          </a:p>
          <a:p>
            <a:pPr algn="just"/>
            <a:endParaRPr lang="en-IN" sz="24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C3CD14D2-91E1-4776-9BF6-F20CD4C50327}"/>
              </a:ext>
            </a:extLst>
          </p:cNvPr>
          <p:cNvSpPr/>
          <p:nvPr/>
        </p:nvSpPr>
        <p:spPr>
          <a:xfrm>
            <a:off x="7152810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F0C18563-28D6-4CA8-8D60-7FECBEE8D84F}"/>
              </a:ext>
            </a:extLst>
          </p:cNvPr>
          <p:cNvSpPr/>
          <p:nvPr/>
        </p:nvSpPr>
        <p:spPr>
          <a:xfrm>
            <a:off x="7805328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CF6CA9B8-A6BD-4798-B1F6-AE1020E1B12D}"/>
              </a:ext>
            </a:extLst>
          </p:cNvPr>
          <p:cNvSpPr/>
          <p:nvPr/>
        </p:nvSpPr>
        <p:spPr>
          <a:xfrm>
            <a:off x="8457846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5</a:t>
            </a:r>
            <a:endParaRPr lang="en-IN" b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9BABAA43-18F6-4EE7-BA27-B2641CC67B6C}"/>
              </a:ext>
            </a:extLst>
          </p:cNvPr>
          <p:cNvSpPr/>
          <p:nvPr/>
        </p:nvSpPr>
        <p:spPr>
          <a:xfrm>
            <a:off x="9110364" y="54768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4</a:t>
            </a:r>
            <a:endParaRPr lang="en-IN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39CE798-9804-4DC2-8358-031762109862}"/>
              </a:ext>
            </a:extLst>
          </p:cNvPr>
          <p:cNvSpPr/>
          <p:nvPr/>
        </p:nvSpPr>
        <p:spPr>
          <a:xfrm>
            <a:off x="9762882" y="54768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3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3295624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7" grpId="0" animBg="1"/>
      <p:bldP spid="58" grpId="0" animBg="1"/>
      <p:bldP spid="59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486960" y="287496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11493305" y="6429960"/>
            <a:ext cx="536095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58989-06DF-431E-AD3E-EB2A08BDB178}" type="slidenum">
              <a: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88800" y="752040"/>
            <a:ext cx="11414160" cy="360"/>
            <a:chOff x="388800" y="752040"/>
            <a:chExt cx="11414160" cy="360"/>
          </a:xfrm>
        </p:grpSpPr>
        <p:sp>
          <p:nvSpPr>
            <p:cNvPr id="157" name="Line 4"/>
            <p:cNvSpPr/>
            <p:nvPr/>
          </p:nvSpPr>
          <p:spPr>
            <a:xfrm>
              <a:off x="388800" y="752040"/>
              <a:ext cx="5760720" cy="360"/>
            </a:xfrm>
            <a:prstGeom prst="line">
              <a:avLst/>
            </a:prstGeom>
            <a:ln w="5076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Line 5"/>
            <p:cNvSpPr/>
            <p:nvPr/>
          </p:nvSpPr>
          <p:spPr>
            <a:xfrm>
              <a:off x="6042240" y="752040"/>
              <a:ext cx="5760720" cy="360"/>
            </a:xfrm>
            <a:prstGeom prst="line">
              <a:avLst/>
            </a:prstGeom>
            <a:ln w="19080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9" name="CustomShape 6"/>
          <p:cNvSpPr/>
          <p:nvPr/>
        </p:nvSpPr>
        <p:spPr>
          <a:xfrm>
            <a:off x="304920" y="111960"/>
            <a:ext cx="11485080" cy="62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spc="-35" dirty="0">
                <a:solidFill>
                  <a:srgbClr val="000000"/>
                </a:solidFill>
                <a:latin typeface="Calibri Light"/>
                <a:ea typeface="DejaVu Sans"/>
              </a:rPr>
              <a:t>Contd…</a:t>
            </a:r>
            <a:r>
              <a:rPr kumimoji="0" lang="en-US" sz="4000" b="0" i="0" u="none" strike="noStrike" kern="1200" cap="none" spc="-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DejaVu Sans"/>
              </a:rPr>
              <a:t> </a:t>
            </a:r>
            <a:endParaRPr kumimoji="0" lang="en-US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324000" y="803520"/>
            <a:ext cx="11485080" cy="534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62C5007-83A7-4B54-9EC9-1E0EFA588FA2}"/>
              </a:ext>
            </a:extLst>
          </p:cNvPr>
          <p:cNvSpPr/>
          <p:nvPr/>
        </p:nvSpPr>
        <p:spPr>
          <a:xfrm>
            <a:off x="1878119" y="47111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6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AF6A2A3-B44B-4493-AF02-83126A3DED47}"/>
              </a:ext>
            </a:extLst>
          </p:cNvPr>
          <p:cNvSpPr/>
          <p:nvPr/>
        </p:nvSpPr>
        <p:spPr>
          <a:xfrm>
            <a:off x="5124959" y="48093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7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66D9C19-838B-4E60-922D-4D1C2D9E6779}"/>
              </a:ext>
            </a:extLst>
          </p:cNvPr>
          <p:cNvSpPr txBox="1"/>
          <p:nvPr/>
        </p:nvSpPr>
        <p:spPr>
          <a:xfrm>
            <a:off x="6858129" y="1003762"/>
            <a:ext cx="5009871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Identify nodes having in degree ‘0’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EC2AC53-DB6A-4E98-A14A-59FFA5CEA41C}"/>
              </a:ext>
            </a:extLst>
          </p:cNvPr>
          <p:cNvSpPr txBox="1"/>
          <p:nvPr/>
        </p:nvSpPr>
        <p:spPr>
          <a:xfrm>
            <a:off x="6858129" y="1829928"/>
            <a:ext cx="4919631" cy="9194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a node and delete it with its edges then add node to 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4DA782D-73AD-4454-88DB-7C2C8177B044}"/>
              </a:ext>
            </a:extLst>
          </p:cNvPr>
          <p:cNvSpPr txBox="1"/>
          <p:nvPr/>
        </p:nvSpPr>
        <p:spPr>
          <a:xfrm>
            <a:off x="6876122" y="2986771"/>
            <a:ext cx="2398413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Node :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5E97531-EF29-46BE-98E9-BC62605C10F7}"/>
              </a:ext>
            </a:extLst>
          </p:cNvPr>
          <p:cNvSpPr txBox="1"/>
          <p:nvPr/>
        </p:nvSpPr>
        <p:spPr>
          <a:xfrm>
            <a:off x="6858128" y="4842807"/>
            <a:ext cx="4919631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Output :</a:t>
            </a:r>
          </a:p>
          <a:p>
            <a:pPr algn="just"/>
            <a:r>
              <a:rPr lang="en-IN" sz="2400" dirty="0"/>
              <a:t>         </a:t>
            </a:r>
          </a:p>
          <a:p>
            <a:pPr algn="just"/>
            <a:endParaRPr lang="en-IN" sz="24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C2D2FE0E-E56F-42DB-963F-34C297DF0163}"/>
              </a:ext>
            </a:extLst>
          </p:cNvPr>
          <p:cNvSpPr/>
          <p:nvPr/>
        </p:nvSpPr>
        <p:spPr>
          <a:xfrm>
            <a:off x="7152810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03350F7-C05C-4E92-9FAF-3B1DE321805C}"/>
              </a:ext>
            </a:extLst>
          </p:cNvPr>
          <p:cNvSpPr/>
          <p:nvPr/>
        </p:nvSpPr>
        <p:spPr>
          <a:xfrm>
            <a:off x="7805328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E9AD3C0-5249-4124-BD4E-526DDD34CAB9}"/>
              </a:ext>
            </a:extLst>
          </p:cNvPr>
          <p:cNvSpPr/>
          <p:nvPr/>
        </p:nvSpPr>
        <p:spPr>
          <a:xfrm>
            <a:off x="8457846" y="548983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5</a:t>
            </a:r>
            <a:endParaRPr lang="en-IN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905DFCE5-6F06-45DA-A705-F09679260936}"/>
              </a:ext>
            </a:extLst>
          </p:cNvPr>
          <p:cNvSpPr/>
          <p:nvPr/>
        </p:nvSpPr>
        <p:spPr>
          <a:xfrm>
            <a:off x="9110364" y="54768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4</a:t>
            </a:r>
            <a:endParaRPr lang="en-IN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2961E5C-A2FB-4AED-9619-9A5E86CFE811}"/>
              </a:ext>
            </a:extLst>
          </p:cNvPr>
          <p:cNvSpPr/>
          <p:nvPr/>
        </p:nvSpPr>
        <p:spPr>
          <a:xfrm>
            <a:off x="9762882" y="546332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3</a:t>
            </a:r>
            <a:endParaRPr lang="en-IN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D1E9F95E-DE7D-4031-8491-1DE10BFC4B51}"/>
              </a:ext>
            </a:extLst>
          </p:cNvPr>
          <p:cNvSpPr/>
          <p:nvPr/>
        </p:nvSpPr>
        <p:spPr>
          <a:xfrm>
            <a:off x="10415400" y="54768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6</a:t>
            </a:r>
            <a:endParaRPr lang="en-IN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0396D68-CAAB-4EC9-A477-9CAB6E244860}"/>
              </a:ext>
            </a:extLst>
          </p:cNvPr>
          <p:cNvSpPr txBox="1"/>
          <p:nvPr/>
        </p:nvSpPr>
        <p:spPr>
          <a:xfrm>
            <a:off x="6875313" y="2999668"/>
            <a:ext cx="2398413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Select Node : 7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4F150EFE-E6FB-4DED-AF86-40103EC744A2}"/>
              </a:ext>
            </a:extLst>
          </p:cNvPr>
          <p:cNvSpPr/>
          <p:nvPr/>
        </p:nvSpPr>
        <p:spPr>
          <a:xfrm>
            <a:off x="11092126" y="54617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7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E67D737-B31D-4317-A6C9-CDF5A529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4758" y="1167429"/>
            <a:ext cx="4210050" cy="3257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935847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57" grpId="0" animBg="1"/>
      <p:bldP spid="58" grpId="0" animBg="1"/>
      <p:bldP spid="59" grpId="0" animBg="1"/>
      <p:bldP spid="59" grpId="1" animBg="1"/>
      <p:bldP spid="25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57631</TotalTime>
  <Words>4525</Words>
  <Application>Microsoft Office PowerPoint</Application>
  <PresentationFormat>Custom</PresentationFormat>
  <Paragraphs>749</Paragraphs>
  <Slides>106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7" baseType="lpstr">
      <vt:lpstr>Office Theme</vt:lpstr>
      <vt:lpstr>CSEN2001 Data Structures Module 5: Graphs</vt:lpstr>
      <vt:lpstr>Agenda </vt:lpstr>
      <vt:lpstr>Graphs</vt:lpstr>
      <vt:lpstr>Another example graph</vt:lpstr>
      <vt:lpstr>Graph examples in real-world</vt:lpstr>
      <vt:lpstr>Paths</vt:lpstr>
      <vt:lpstr>Reachability, connectedness</vt:lpstr>
      <vt:lpstr>Disconnected Graph</vt:lpstr>
      <vt:lpstr>Loops and cycles</vt:lpstr>
      <vt:lpstr>Weighted graphs</vt:lpstr>
      <vt:lpstr>Directed graphs</vt:lpstr>
      <vt:lpstr>Some Graph Terminology</vt:lpstr>
      <vt:lpstr>Some Graph Terminology (Cont…)</vt:lpstr>
      <vt:lpstr>Types of Graphs</vt:lpstr>
      <vt:lpstr>2. Undirected Graphs </vt:lpstr>
      <vt:lpstr>3. Mixed Graph</vt:lpstr>
      <vt:lpstr>Graph Representations</vt:lpstr>
      <vt:lpstr>1. Graph Representation using Adjacency Matrix</vt:lpstr>
      <vt:lpstr>1. Example Adjacency Matrix for undirected Graph</vt:lpstr>
      <vt:lpstr>1. Adjacency Matrix for a directed Graph</vt:lpstr>
      <vt:lpstr>1. Adjacency Matrix for a weighted directed Graph</vt:lpstr>
      <vt:lpstr>When to use Adjacency Matrix</vt:lpstr>
      <vt:lpstr>2. Graph Representation using Adjacency List (Linked List)</vt:lpstr>
      <vt:lpstr>2. Adjacency List representation for an undiected Graph</vt:lpstr>
      <vt:lpstr>2. Adjacency List representation for a  diected Graph</vt:lpstr>
      <vt:lpstr>2. Adjacency List representation for a weighted  diected Graph</vt:lpstr>
      <vt:lpstr>Graph Representation using Adjacency Matrix and Adjacency List</vt:lpstr>
      <vt:lpstr>Graph Traversals</vt:lpstr>
      <vt:lpstr>Graph Traversals (Cont…)</vt:lpstr>
      <vt:lpstr>1. Breadth-First Search Process Flow(BFS)</vt:lpstr>
      <vt:lpstr>Algorithm for Breadth First Search</vt:lpstr>
      <vt:lpstr>Pseudocode of BFS</vt:lpstr>
      <vt:lpstr>BFS Traversal Example</vt:lpstr>
      <vt:lpstr>BFS Traversal</vt:lpstr>
      <vt:lpstr>BFS Traversal</vt:lpstr>
      <vt:lpstr>BFS Traversal</vt:lpstr>
      <vt:lpstr>BFS Traversal</vt:lpstr>
      <vt:lpstr>BFS Traversal</vt:lpstr>
      <vt:lpstr>BFS Traversal</vt:lpstr>
      <vt:lpstr>BFS Traversal</vt:lpstr>
      <vt:lpstr>Time complexity of BFS</vt:lpstr>
      <vt:lpstr>Applications of BFS</vt:lpstr>
      <vt:lpstr>Homework:1  Display the nodes visited on the below graph using BFS </vt:lpstr>
      <vt:lpstr>BFS Expected Output (Homework1)</vt:lpstr>
      <vt:lpstr>Homework2: Display the nodes visited on the below graph using BFS </vt:lpstr>
      <vt:lpstr>BFS Output (Homework2)</vt:lpstr>
      <vt:lpstr>Depth-First Search (DFS)</vt:lpstr>
      <vt:lpstr>Process flow of Depth-First Search (DFS)</vt:lpstr>
      <vt:lpstr>DFS Algorithm Steps</vt:lpstr>
      <vt:lpstr>Pseudo code of DFS</vt:lpstr>
      <vt:lpstr>Traverse vertices of the below graph using DFS</vt:lpstr>
      <vt:lpstr>Depth First Search</vt:lpstr>
      <vt:lpstr>Depth First Search- STEP1</vt:lpstr>
      <vt:lpstr>Depth First Search- STEP 2</vt:lpstr>
      <vt:lpstr>Depth First Search- STEP 3</vt:lpstr>
      <vt:lpstr>Depth First Search- STEP 4</vt:lpstr>
      <vt:lpstr>Depth First Search- STEP 5</vt:lpstr>
      <vt:lpstr>Depth First Search- STEP 6</vt:lpstr>
      <vt:lpstr>Depth First Search- STEP 7</vt:lpstr>
      <vt:lpstr>Depth First Search- STEP 8</vt:lpstr>
      <vt:lpstr>Depth First Search- STEP 9</vt:lpstr>
      <vt:lpstr>Depth First Search- STEP 10</vt:lpstr>
      <vt:lpstr>Depth First Search- STEP 11</vt:lpstr>
      <vt:lpstr>Depth First Search- STEP 12</vt:lpstr>
      <vt:lpstr>Depth First Search- STEP 13</vt:lpstr>
      <vt:lpstr>Depth First Search- STEP 14</vt:lpstr>
      <vt:lpstr>DFS Traversal - Result</vt:lpstr>
      <vt:lpstr>Time complexity of DFS</vt:lpstr>
      <vt:lpstr>Slide 69</vt:lpstr>
      <vt:lpstr>Single Source Shortest Path Problem</vt:lpstr>
      <vt:lpstr>Dijkstra’s Algorithm</vt:lpstr>
      <vt:lpstr>Algorithm Steps</vt:lpstr>
      <vt:lpstr>Algorithm Steps</vt:lpstr>
      <vt:lpstr>Variables and Arrays required for Dijkstra’s Algorithm</vt:lpstr>
      <vt:lpstr>Find the shortest path distance from node A to all other vertices </vt:lpstr>
      <vt:lpstr>Dijkstra’s Example</vt:lpstr>
      <vt:lpstr>Dijkstra’s Example</vt:lpstr>
      <vt:lpstr>Dijkstra’s Example</vt:lpstr>
      <vt:lpstr>Dijkstra’s Example</vt:lpstr>
      <vt:lpstr>Dijkstra’s Example</vt:lpstr>
      <vt:lpstr>Dijkstra’s Example</vt:lpstr>
      <vt:lpstr>Dijkstra’s Example</vt:lpstr>
      <vt:lpstr>Dijkstra’s Example</vt:lpstr>
      <vt:lpstr>Dijkstra’s Example</vt:lpstr>
      <vt:lpstr>Time Complexity </vt:lpstr>
      <vt:lpstr>Homework: Dijkstra’s Algorithm</vt:lpstr>
      <vt:lpstr>Graph with Negative Edge Costs</vt:lpstr>
      <vt:lpstr>Significance of negative edge weights</vt:lpstr>
      <vt:lpstr>All Pairs Shortest Path Problems</vt:lpstr>
      <vt:lpstr>Topological Sorting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Complete Graph</vt:lpstr>
      <vt:lpstr>Characteristics of Complete Graph</vt:lpstr>
      <vt:lpstr>Time Complexity of Spanning Trees using Kruskal’s and Prim’s  Algorithm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CSEN1011 Problem Solving and Programming with C</dc:title>
  <dc:creator>Siva Kumar</dc:creator>
  <cp:lastModifiedBy>Shinde Suresh</cp:lastModifiedBy>
  <cp:revision>1797</cp:revision>
  <dcterms:created xsi:type="dcterms:W3CDTF">2022-09-05T04:04:54Z</dcterms:created>
  <dcterms:modified xsi:type="dcterms:W3CDTF">2025-11-03T09:36:15Z</dcterms:modified>
</cp:coreProperties>
</file>